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9" r:id="rId3"/>
    <p:sldId id="261" r:id="rId4"/>
    <p:sldId id="282" r:id="rId5"/>
    <p:sldId id="279" r:id="rId6"/>
    <p:sldId id="284" r:id="rId7"/>
    <p:sldId id="283" r:id="rId8"/>
    <p:sldId id="286" r:id="rId9"/>
    <p:sldId id="285" r:id="rId10"/>
    <p:sldId id="287" r:id="rId11"/>
    <p:sldId id="289" r:id="rId12"/>
    <p:sldId id="288" r:id="rId13"/>
    <p:sldId id="280" r:id="rId14"/>
    <p:sldId id="257" r:id="rId15"/>
    <p:sldId id="313" r:id="rId16"/>
    <p:sldId id="312" r:id="rId17"/>
    <p:sldId id="281" r:id="rId18"/>
    <p:sldId id="311" r:id="rId19"/>
    <p:sldId id="290" r:id="rId20"/>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F9E"/>
    <a:srgbClr val="6A6A69"/>
    <a:srgbClr val="CD17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8" d="100"/>
          <a:sy n="58" d="100"/>
        </p:scale>
        <p:origin x="94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4FDE4F-429E-444D-958F-51615E3B6227}" type="datetimeFigureOut">
              <a:rPr lang="es-CR" smtClean="0"/>
              <a:t>10/9/2024</a:t>
            </a:fld>
            <a:endParaRPr lang="es-C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9589D1-1CDB-4757-A3B5-38445E763610}" type="slidenum">
              <a:rPr lang="es-CR" smtClean="0"/>
              <a:t>‹Nº›</a:t>
            </a:fld>
            <a:endParaRPr lang="es-CR"/>
          </a:p>
        </p:txBody>
      </p:sp>
    </p:spTree>
    <p:extLst>
      <p:ext uri="{BB962C8B-B14F-4D97-AF65-F5344CB8AC3E}">
        <p14:creationId xmlns:p14="http://schemas.microsoft.com/office/powerpoint/2010/main" val="4083507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5"/>
        <p:cNvGrpSpPr/>
        <p:nvPr/>
      </p:nvGrpSpPr>
      <p:grpSpPr>
        <a:xfrm>
          <a:off x="0" y="0"/>
          <a:ext cx="0" cy="0"/>
          <a:chOff x="0" y="0"/>
          <a:chExt cx="0" cy="0"/>
        </a:xfrm>
      </p:grpSpPr>
      <p:sp>
        <p:nvSpPr>
          <p:cNvPr id="1186" name="Google Shape;1186;g25a1c55f72e_0_22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7" name="Google Shape;1187;g25a1c55f72e_0_22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5"/>
        <p:cNvGrpSpPr/>
        <p:nvPr/>
      </p:nvGrpSpPr>
      <p:grpSpPr>
        <a:xfrm>
          <a:off x="0" y="0"/>
          <a:ext cx="0" cy="0"/>
          <a:chOff x="0" y="0"/>
          <a:chExt cx="0" cy="0"/>
        </a:xfrm>
      </p:grpSpPr>
      <p:sp>
        <p:nvSpPr>
          <p:cNvPr id="1186" name="Google Shape;1186;g25a1c55f72e_0_22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7" name="Google Shape;1187;g25a1c55f72e_0_22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38258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7F9589D1-1CDB-4757-A3B5-38445E763610}" type="slidenum">
              <a:rPr lang="es-CR" smtClean="0"/>
              <a:t>14</a:t>
            </a:fld>
            <a:endParaRPr lang="es-CR"/>
          </a:p>
        </p:txBody>
      </p:sp>
    </p:spTree>
    <p:extLst>
      <p:ext uri="{BB962C8B-B14F-4D97-AF65-F5344CB8AC3E}">
        <p14:creationId xmlns:p14="http://schemas.microsoft.com/office/powerpoint/2010/main" val="1679963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7F9589D1-1CDB-4757-A3B5-38445E763610}" type="slidenum">
              <a:rPr lang="es-CR" smtClean="0"/>
              <a:t>15</a:t>
            </a:fld>
            <a:endParaRPr lang="es-CR"/>
          </a:p>
        </p:txBody>
      </p:sp>
    </p:spTree>
    <p:extLst>
      <p:ext uri="{BB962C8B-B14F-4D97-AF65-F5344CB8AC3E}">
        <p14:creationId xmlns:p14="http://schemas.microsoft.com/office/powerpoint/2010/main" val="2413114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7F9589D1-1CDB-4757-A3B5-38445E763610}" type="slidenum">
              <a:rPr lang="es-CR" smtClean="0"/>
              <a:t>16</a:t>
            </a:fld>
            <a:endParaRPr lang="es-CR"/>
          </a:p>
        </p:txBody>
      </p:sp>
    </p:spTree>
    <p:extLst>
      <p:ext uri="{BB962C8B-B14F-4D97-AF65-F5344CB8AC3E}">
        <p14:creationId xmlns:p14="http://schemas.microsoft.com/office/powerpoint/2010/main" val="3749806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7F9589D1-1CDB-4757-A3B5-38445E763610}" type="slidenum">
              <a:rPr lang="es-CR" smtClean="0"/>
              <a:t>17</a:t>
            </a:fld>
            <a:endParaRPr lang="es-CR"/>
          </a:p>
        </p:txBody>
      </p:sp>
    </p:spTree>
    <p:extLst>
      <p:ext uri="{BB962C8B-B14F-4D97-AF65-F5344CB8AC3E}">
        <p14:creationId xmlns:p14="http://schemas.microsoft.com/office/powerpoint/2010/main" val="3209282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F928A7-D249-AB7D-97F9-19992C4C0CC0}"/>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endParaRPr lang="es-CR"/>
          </a:p>
        </p:txBody>
      </p:sp>
      <p:sp>
        <p:nvSpPr>
          <p:cNvPr id="3" name="Subtítulo 2">
            <a:extLst>
              <a:ext uri="{FF2B5EF4-FFF2-40B4-BE49-F238E27FC236}">
                <a16:creationId xmlns:a16="http://schemas.microsoft.com/office/drawing/2014/main" id="{171F2E49-214E-ACFB-F87F-1524D4B29D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s-CR"/>
          </a:p>
        </p:txBody>
      </p:sp>
      <p:sp>
        <p:nvSpPr>
          <p:cNvPr id="4" name="Marcador de fecha 3">
            <a:extLst>
              <a:ext uri="{FF2B5EF4-FFF2-40B4-BE49-F238E27FC236}">
                <a16:creationId xmlns:a16="http://schemas.microsoft.com/office/drawing/2014/main" id="{9E4B466F-9515-5E70-B90C-95066833F3E1}"/>
              </a:ext>
            </a:extLst>
          </p:cNvPr>
          <p:cNvSpPr>
            <a:spLocks noGrp="1"/>
          </p:cNvSpPr>
          <p:nvPr>
            <p:ph type="dt" sz="half" idx="10"/>
          </p:nvPr>
        </p:nvSpPr>
        <p:spPr/>
        <p:txBody>
          <a:bodyPr/>
          <a:lstStyle/>
          <a:p>
            <a:fld id="{E160C395-7721-42A9-9165-94666AEBAED3}" type="datetimeFigureOut">
              <a:rPr lang="es-CR" smtClean="0"/>
              <a:t>10/9/2024</a:t>
            </a:fld>
            <a:endParaRPr lang="es-CR"/>
          </a:p>
        </p:txBody>
      </p:sp>
      <p:sp>
        <p:nvSpPr>
          <p:cNvPr id="5" name="Marcador de pie de página 4">
            <a:extLst>
              <a:ext uri="{FF2B5EF4-FFF2-40B4-BE49-F238E27FC236}">
                <a16:creationId xmlns:a16="http://schemas.microsoft.com/office/drawing/2014/main" id="{529AB2A3-5F06-8F67-91AC-EEA29337CAD3}"/>
              </a:ext>
            </a:extLst>
          </p:cNvPr>
          <p:cNvSpPr>
            <a:spLocks noGrp="1"/>
          </p:cNvSpPr>
          <p:nvPr>
            <p:ph type="ftr" sz="quarter" idx="11"/>
          </p:nvPr>
        </p:nvSpPr>
        <p:spPr/>
        <p:txBody>
          <a:bodyPr/>
          <a:lstStyle/>
          <a:p>
            <a:endParaRPr lang="es-CR"/>
          </a:p>
        </p:txBody>
      </p:sp>
      <p:sp>
        <p:nvSpPr>
          <p:cNvPr id="6" name="Marcador de número de diapositiva 5">
            <a:extLst>
              <a:ext uri="{FF2B5EF4-FFF2-40B4-BE49-F238E27FC236}">
                <a16:creationId xmlns:a16="http://schemas.microsoft.com/office/drawing/2014/main" id="{D7897F64-D9A3-C04F-A492-458A98EBA408}"/>
              </a:ext>
            </a:extLst>
          </p:cNvPr>
          <p:cNvSpPr>
            <a:spLocks noGrp="1"/>
          </p:cNvSpPr>
          <p:nvPr>
            <p:ph type="sldNum" sz="quarter" idx="12"/>
          </p:nvPr>
        </p:nvSpPr>
        <p:spPr/>
        <p:txBody>
          <a:bodyPr/>
          <a:lstStyle/>
          <a:p>
            <a:fld id="{2A5D13C4-BED7-4301-98A1-2FD942ADE956}" type="slidenum">
              <a:rPr lang="es-CR" smtClean="0"/>
              <a:t>‹Nº›</a:t>
            </a:fld>
            <a:endParaRPr lang="es-CR"/>
          </a:p>
        </p:txBody>
      </p:sp>
    </p:spTree>
    <p:extLst>
      <p:ext uri="{BB962C8B-B14F-4D97-AF65-F5344CB8AC3E}">
        <p14:creationId xmlns:p14="http://schemas.microsoft.com/office/powerpoint/2010/main" val="1597322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5AF285-D0D6-225F-8C75-E3F2F7A4A56F}"/>
              </a:ext>
            </a:extLst>
          </p:cNvPr>
          <p:cNvSpPr>
            <a:spLocks noGrp="1"/>
          </p:cNvSpPr>
          <p:nvPr>
            <p:ph type="title"/>
          </p:nvPr>
        </p:nvSpPr>
        <p:spPr/>
        <p:txBody>
          <a:bodyPr/>
          <a:lstStyle/>
          <a:p>
            <a:r>
              <a:rPr lang="es-MX"/>
              <a:t>Haz clic para modificar el estilo de título del patrón</a:t>
            </a:r>
            <a:endParaRPr lang="es-CR"/>
          </a:p>
        </p:txBody>
      </p:sp>
      <p:sp>
        <p:nvSpPr>
          <p:cNvPr id="3" name="Marcador de texto vertical 2">
            <a:extLst>
              <a:ext uri="{FF2B5EF4-FFF2-40B4-BE49-F238E27FC236}">
                <a16:creationId xmlns:a16="http://schemas.microsoft.com/office/drawing/2014/main" id="{FEC6EEFF-FE5E-AAD3-CCC3-215E66479CBB}"/>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R"/>
          </a:p>
        </p:txBody>
      </p:sp>
      <p:sp>
        <p:nvSpPr>
          <p:cNvPr id="4" name="Marcador de fecha 3">
            <a:extLst>
              <a:ext uri="{FF2B5EF4-FFF2-40B4-BE49-F238E27FC236}">
                <a16:creationId xmlns:a16="http://schemas.microsoft.com/office/drawing/2014/main" id="{0081E4D5-9F8C-6A12-6396-ADF9834C7E14}"/>
              </a:ext>
            </a:extLst>
          </p:cNvPr>
          <p:cNvSpPr>
            <a:spLocks noGrp="1"/>
          </p:cNvSpPr>
          <p:nvPr>
            <p:ph type="dt" sz="half" idx="10"/>
          </p:nvPr>
        </p:nvSpPr>
        <p:spPr/>
        <p:txBody>
          <a:bodyPr/>
          <a:lstStyle/>
          <a:p>
            <a:fld id="{E160C395-7721-42A9-9165-94666AEBAED3}" type="datetimeFigureOut">
              <a:rPr lang="es-CR" smtClean="0"/>
              <a:t>10/9/2024</a:t>
            </a:fld>
            <a:endParaRPr lang="es-CR"/>
          </a:p>
        </p:txBody>
      </p:sp>
      <p:sp>
        <p:nvSpPr>
          <p:cNvPr id="5" name="Marcador de pie de página 4">
            <a:extLst>
              <a:ext uri="{FF2B5EF4-FFF2-40B4-BE49-F238E27FC236}">
                <a16:creationId xmlns:a16="http://schemas.microsoft.com/office/drawing/2014/main" id="{DED89E62-086C-11ED-38DA-3D0E896B0C56}"/>
              </a:ext>
            </a:extLst>
          </p:cNvPr>
          <p:cNvSpPr>
            <a:spLocks noGrp="1"/>
          </p:cNvSpPr>
          <p:nvPr>
            <p:ph type="ftr" sz="quarter" idx="11"/>
          </p:nvPr>
        </p:nvSpPr>
        <p:spPr/>
        <p:txBody>
          <a:bodyPr/>
          <a:lstStyle/>
          <a:p>
            <a:endParaRPr lang="es-CR"/>
          </a:p>
        </p:txBody>
      </p:sp>
      <p:sp>
        <p:nvSpPr>
          <p:cNvPr id="6" name="Marcador de número de diapositiva 5">
            <a:extLst>
              <a:ext uri="{FF2B5EF4-FFF2-40B4-BE49-F238E27FC236}">
                <a16:creationId xmlns:a16="http://schemas.microsoft.com/office/drawing/2014/main" id="{D1F911F1-8710-F945-6C1D-0A8B9B82E36F}"/>
              </a:ext>
            </a:extLst>
          </p:cNvPr>
          <p:cNvSpPr>
            <a:spLocks noGrp="1"/>
          </p:cNvSpPr>
          <p:nvPr>
            <p:ph type="sldNum" sz="quarter" idx="12"/>
          </p:nvPr>
        </p:nvSpPr>
        <p:spPr/>
        <p:txBody>
          <a:bodyPr/>
          <a:lstStyle/>
          <a:p>
            <a:fld id="{2A5D13C4-BED7-4301-98A1-2FD942ADE956}" type="slidenum">
              <a:rPr lang="es-CR" smtClean="0"/>
              <a:t>‹Nº›</a:t>
            </a:fld>
            <a:endParaRPr lang="es-CR"/>
          </a:p>
        </p:txBody>
      </p:sp>
    </p:spTree>
    <p:extLst>
      <p:ext uri="{BB962C8B-B14F-4D97-AF65-F5344CB8AC3E}">
        <p14:creationId xmlns:p14="http://schemas.microsoft.com/office/powerpoint/2010/main" val="2677111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E1650A1-8433-2BCD-F282-3B8C83E4E605}"/>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endParaRPr lang="es-CR"/>
          </a:p>
        </p:txBody>
      </p:sp>
      <p:sp>
        <p:nvSpPr>
          <p:cNvPr id="3" name="Marcador de texto vertical 2">
            <a:extLst>
              <a:ext uri="{FF2B5EF4-FFF2-40B4-BE49-F238E27FC236}">
                <a16:creationId xmlns:a16="http://schemas.microsoft.com/office/drawing/2014/main" id="{CDDAC6BE-328B-CCE3-856E-3F192F6F2F5F}"/>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R"/>
          </a:p>
        </p:txBody>
      </p:sp>
      <p:sp>
        <p:nvSpPr>
          <p:cNvPr id="4" name="Marcador de fecha 3">
            <a:extLst>
              <a:ext uri="{FF2B5EF4-FFF2-40B4-BE49-F238E27FC236}">
                <a16:creationId xmlns:a16="http://schemas.microsoft.com/office/drawing/2014/main" id="{675A3559-EBD0-2C3A-21F6-2DFDAD5C0171}"/>
              </a:ext>
            </a:extLst>
          </p:cNvPr>
          <p:cNvSpPr>
            <a:spLocks noGrp="1"/>
          </p:cNvSpPr>
          <p:nvPr>
            <p:ph type="dt" sz="half" idx="10"/>
          </p:nvPr>
        </p:nvSpPr>
        <p:spPr/>
        <p:txBody>
          <a:bodyPr/>
          <a:lstStyle/>
          <a:p>
            <a:fld id="{E160C395-7721-42A9-9165-94666AEBAED3}" type="datetimeFigureOut">
              <a:rPr lang="es-CR" smtClean="0"/>
              <a:t>10/9/2024</a:t>
            </a:fld>
            <a:endParaRPr lang="es-CR"/>
          </a:p>
        </p:txBody>
      </p:sp>
      <p:sp>
        <p:nvSpPr>
          <p:cNvPr id="5" name="Marcador de pie de página 4">
            <a:extLst>
              <a:ext uri="{FF2B5EF4-FFF2-40B4-BE49-F238E27FC236}">
                <a16:creationId xmlns:a16="http://schemas.microsoft.com/office/drawing/2014/main" id="{1A15E2FB-7CFC-CDE2-31DA-B7578FE5547C}"/>
              </a:ext>
            </a:extLst>
          </p:cNvPr>
          <p:cNvSpPr>
            <a:spLocks noGrp="1"/>
          </p:cNvSpPr>
          <p:nvPr>
            <p:ph type="ftr" sz="quarter" idx="11"/>
          </p:nvPr>
        </p:nvSpPr>
        <p:spPr/>
        <p:txBody>
          <a:bodyPr/>
          <a:lstStyle/>
          <a:p>
            <a:endParaRPr lang="es-CR"/>
          </a:p>
        </p:txBody>
      </p:sp>
      <p:sp>
        <p:nvSpPr>
          <p:cNvPr id="6" name="Marcador de número de diapositiva 5">
            <a:extLst>
              <a:ext uri="{FF2B5EF4-FFF2-40B4-BE49-F238E27FC236}">
                <a16:creationId xmlns:a16="http://schemas.microsoft.com/office/drawing/2014/main" id="{72F846B4-B578-F229-3245-FBB841F4E257}"/>
              </a:ext>
            </a:extLst>
          </p:cNvPr>
          <p:cNvSpPr>
            <a:spLocks noGrp="1"/>
          </p:cNvSpPr>
          <p:nvPr>
            <p:ph type="sldNum" sz="quarter" idx="12"/>
          </p:nvPr>
        </p:nvSpPr>
        <p:spPr/>
        <p:txBody>
          <a:bodyPr/>
          <a:lstStyle/>
          <a:p>
            <a:fld id="{2A5D13C4-BED7-4301-98A1-2FD942ADE956}" type="slidenum">
              <a:rPr lang="es-CR" smtClean="0"/>
              <a:t>‹Nº›</a:t>
            </a:fld>
            <a:endParaRPr lang="es-CR"/>
          </a:p>
        </p:txBody>
      </p:sp>
    </p:spTree>
    <p:extLst>
      <p:ext uri="{BB962C8B-B14F-4D97-AF65-F5344CB8AC3E}">
        <p14:creationId xmlns:p14="http://schemas.microsoft.com/office/powerpoint/2010/main" val="574458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81EAF5-C7C8-227B-4C49-0989A796B973}"/>
              </a:ext>
            </a:extLst>
          </p:cNvPr>
          <p:cNvSpPr>
            <a:spLocks noGrp="1"/>
          </p:cNvSpPr>
          <p:nvPr>
            <p:ph type="title"/>
          </p:nvPr>
        </p:nvSpPr>
        <p:spPr/>
        <p:txBody>
          <a:bodyPr/>
          <a:lstStyle/>
          <a:p>
            <a:r>
              <a:rPr lang="es-MX"/>
              <a:t>Haz clic para modificar el estilo de título del patrón</a:t>
            </a:r>
            <a:endParaRPr lang="es-CR"/>
          </a:p>
        </p:txBody>
      </p:sp>
      <p:sp>
        <p:nvSpPr>
          <p:cNvPr id="3" name="Marcador de contenido 2">
            <a:extLst>
              <a:ext uri="{FF2B5EF4-FFF2-40B4-BE49-F238E27FC236}">
                <a16:creationId xmlns:a16="http://schemas.microsoft.com/office/drawing/2014/main" id="{89BE0C6C-3EC3-AF8F-786B-02F9A935B089}"/>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R"/>
          </a:p>
        </p:txBody>
      </p:sp>
      <p:sp>
        <p:nvSpPr>
          <p:cNvPr id="4" name="Marcador de fecha 3">
            <a:extLst>
              <a:ext uri="{FF2B5EF4-FFF2-40B4-BE49-F238E27FC236}">
                <a16:creationId xmlns:a16="http://schemas.microsoft.com/office/drawing/2014/main" id="{ABA62024-DDF6-08F5-F68C-01E4CB373A22}"/>
              </a:ext>
            </a:extLst>
          </p:cNvPr>
          <p:cNvSpPr>
            <a:spLocks noGrp="1"/>
          </p:cNvSpPr>
          <p:nvPr>
            <p:ph type="dt" sz="half" idx="10"/>
          </p:nvPr>
        </p:nvSpPr>
        <p:spPr/>
        <p:txBody>
          <a:bodyPr/>
          <a:lstStyle/>
          <a:p>
            <a:fld id="{E160C395-7721-42A9-9165-94666AEBAED3}" type="datetimeFigureOut">
              <a:rPr lang="es-CR" smtClean="0"/>
              <a:t>10/9/2024</a:t>
            </a:fld>
            <a:endParaRPr lang="es-CR"/>
          </a:p>
        </p:txBody>
      </p:sp>
      <p:sp>
        <p:nvSpPr>
          <p:cNvPr id="5" name="Marcador de pie de página 4">
            <a:extLst>
              <a:ext uri="{FF2B5EF4-FFF2-40B4-BE49-F238E27FC236}">
                <a16:creationId xmlns:a16="http://schemas.microsoft.com/office/drawing/2014/main" id="{CE4091D1-F196-FCF8-8E2C-CFA903E0677D}"/>
              </a:ext>
            </a:extLst>
          </p:cNvPr>
          <p:cNvSpPr>
            <a:spLocks noGrp="1"/>
          </p:cNvSpPr>
          <p:nvPr>
            <p:ph type="ftr" sz="quarter" idx="11"/>
          </p:nvPr>
        </p:nvSpPr>
        <p:spPr/>
        <p:txBody>
          <a:bodyPr/>
          <a:lstStyle/>
          <a:p>
            <a:endParaRPr lang="es-CR"/>
          </a:p>
        </p:txBody>
      </p:sp>
      <p:sp>
        <p:nvSpPr>
          <p:cNvPr id="6" name="Marcador de número de diapositiva 5">
            <a:extLst>
              <a:ext uri="{FF2B5EF4-FFF2-40B4-BE49-F238E27FC236}">
                <a16:creationId xmlns:a16="http://schemas.microsoft.com/office/drawing/2014/main" id="{D7030BB4-AB43-3A86-D5AC-22B68C9AF729}"/>
              </a:ext>
            </a:extLst>
          </p:cNvPr>
          <p:cNvSpPr>
            <a:spLocks noGrp="1"/>
          </p:cNvSpPr>
          <p:nvPr>
            <p:ph type="sldNum" sz="quarter" idx="12"/>
          </p:nvPr>
        </p:nvSpPr>
        <p:spPr/>
        <p:txBody>
          <a:bodyPr/>
          <a:lstStyle/>
          <a:p>
            <a:fld id="{2A5D13C4-BED7-4301-98A1-2FD942ADE956}" type="slidenum">
              <a:rPr lang="es-CR" smtClean="0"/>
              <a:t>‹Nº›</a:t>
            </a:fld>
            <a:endParaRPr lang="es-CR"/>
          </a:p>
        </p:txBody>
      </p:sp>
    </p:spTree>
    <p:extLst>
      <p:ext uri="{BB962C8B-B14F-4D97-AF65-F5344CB8AC3E}">
        <p14:creationId xmlns:p14="http://schemas.microsoft.com/office/powerpoint/2010/main" val="1284159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4B4A71-5E91-A688-7223-3B23542F61D0}"/>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endParaRPr lang="es-CR"/>
          </a:p>
        </p:txBody>
      </p:sp>
      <p:sp>
        <p:nvSpPr>
          <p:cNvPr id="3" name="Marcador de texto 2">
            <a:extLst>
              <a:ext uri="{FF2B5EF4-FFF2-40B4-BE49-F238E27FC236}">
                <a16:creationId xmlns:a16="http://schemas.microsoft.com/office/drawing/2014/main" id="{B891158D-42EE-53CC-8431-1A970FDD205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A04D516A-309A-8A8B-E66C-CBD5B4D0F969}"/>
              </a:ext>
            </a:extLst>
          </p:cNvPr>
          <p:cNvSpPr>
            <a:spLocks noGrp="1"/>
          </p:cNvSpPr>
          <p:nvPr>
            <p:ph type="dt" sz="half" idx="10"/>
          </p:nvPr>
        </p:nvSpPr>
        <p:spPr/>
        <p:txBody>
          <a:bodyPr/>
          <a:lstStyle/>
          <a:p>
            <a:fld id="{E160C395-7721-42A9-9165-94666AEBAED3}" type="datetimeFigureOut">
              <a:rPr lang="es-CR" smtClean="0"/>
              <a:t>10/9/2024</a:t>
            </a:fld>
            <a:endParaRPr lang="es-CR"/>
          </a:p>
        </p:txBody>
      </p:sp>
      <p:sp>
        <p:nvSpPr>
          <p:cNvPr id="5" name="Marcador de pie de página 4">
            <a:extLst>
              <a:ext uri="{FF2B5EF4-FFF2-40B4-BE49-F238E27FC236}">
                <a16:creationId xmlns:a16="http://schemas.microsoft.com/office/drawing/2014/main" id="{AF13061A-1290-1A92-6F72-4B5B2F783CB3}"/>
              </a:ext>
            </a:extLst>
          </p:cNvPr>
          <p:cNvSpPr>
            <a:spLocks noGrp="1"/>
          </p:cNvSpPr>
          <p:nvPr>
            <p:ph type="ftr" sz="quarter" idx="11"/>
          </p:nvPr>
        </p:nvSpPr>
        <p:spPr/>
        <p:txBody>
          <a:bodyPr/>
          <a:lstStyle/>
          <a:p>
            <a:endParaRPr lang="es-CR"/>
          </a:p>
        </p:txBody>
      </p:sp>
      <p:sp>
        <p:nvSpPr>
          <p:cNvPr id="6" name="Marcador de número de diapositiva 5">
            <a:extLst>
              <a:ext uri="{FF2B5EF4-FFF2-40B4-BE49-F238E27FC236}">
                <a16:creationId xmlns:a16="http://schemas.microsoft.com/office/drawing/2014/main" id="{C7387E4A-2817-3DD2-FC7B-CC1A85EB6B3F}"/>
              </a:ext>
            </a:extLst>
          </p:cNvPr>
          <p:cNvSpPr>
            <a:spLocks noGrp="1"/>
          </p:cNvSpPr>
          <p:nvPr>
            <p:ph type="sldNum" sz="quarter" idx="12"/>
          </p:nvPr>
        </p:nvSpPr>
        <p:spPr/>
        <p:txBody>
          <a:bodyPr/>
          <a:lstStyle/>
          <a:p>
            <a:fld id="{2A5D13C4-BED7-4301-98A1-2FD942ADE956}" type="slidenum">
              <a:rPr lang="es-CR" smtClean="0"/>
              <a:t>‹Nº›</a:t>
            </a:fld>
            <a:endParaRPr lang="es-CR"/>
          </a:p>
        </p:txBody>
      </p:sp>
    </p:spTree>
    <p:extLst>
      <p:ext uri="{BB962C8B-B14F-4D97-AF65-F5344CB8AC3E}">
        <p14:creationId xmlns:p14="http://schemas.microsoft.com/office/powerpoint/2010/main" val="2218376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CCA7E5-558C-7F97-38A7-F3ABD5644D0E}"/>
              </a:ext>
            </a:extLst>
          </p:cNvPr>
          <p:cNvSpPr>
            <a:spLocks noGrp="1"/>
          </p:cNvSpPr>
          <p:nvPr>
            <p:ph type="title"/>
          </p:nvPr>
        </p:nvSpPr>
        <p:spPr/>
        <p:txBody>
          <a:bodyPr/>
          <a:lstStyle/>
          <a:p>
            <a:r>
              <a:rPr lang="es-MX"/>
              <a:t>Haz clic para modificar el estilo de título del patrón</a:t>
            </a:r>
            <a:endParaRPr lang="es-CR"/>
          </a:p>
        </p:txBody>
      </p:sp>
      <p:sp>
        <p:nvSpPr>
          <p:cNvPr id="3" name="Marcador de contenido 2">
            <a:extLst>
              <a:ext uri="{FF2B5EF4-FFF2-40B4-BE49-F238E27FC236}">
                <a16:creationId xmlns:a16="http://schemas.microsoft.com/office/drawing/2014/main" id="{15C83796-AEDA-411B-F1C1-CEEA248B017E}"/>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R"/>
          </a:p>
        </p:txBody>
      </p:sp>
      <p:sp>
        <p:nvSpPr>
          <p:cNvPr id="4" name="Marcador de contenido 3">
            <a:extLst>
              <a:ext uri="{FF2B5EF4-FFF2-40B4-BE49-F238E27FC236}">
                <a16:creationId xmlns:a16="http://schemas.microsoft.com/office/drawing/2014/main" id="{5FA1B8C4-162A-DACF-1A8A-267D34A3F3FA}"/>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R"/>
          </a:p>
        </p:txBody>
      </p:sp>
      <p:sp>
        <p:nvSpPr>
          <p:cNvPr id="5" name="Marcador de fecha 4">
            <a:extLst>
              <a:ext uri="{FF2B5EF4-FFF2-40B4-BE49-F238E27FC236}">
                <a16:creationId xmlns:a16="http://schemas.microsoft.com/office/drawing/2014/main" id="{8B1C3D45-A460-C09A-8A17-472BC41AE71E}"/>
              </a:ext>
            </a:extLst>
          </p:cNvPr>
          <p:cNvSpPr>
            <a:spLocks noGrp="1"/>
          </p:cNvSpPr>
          <p:nvPr>
            <p:ph type="dt" sz="half" idx="10"/>
          </p:nvPr>
        </p:nvSpPr>
        <p:spPr/>
        <p:txBody>
          <a:bodyPr/>
          <a:lstStyle/>
          <a:p>
            <a:fld id="{E160C395-7721-42A9-9165-94666AEBAED3}" type="datetimeFigureOut">
              <a:rPr lang="es-CR" smtClean="0"/>
              <a:t>10/9/2024</a:t>
            </a:fld>
            <a:endParaRPr lang="es-CR"/>
          </a:p>
        </p:txBody>
      </p:sp>
      <p:sp>
        <p:nvSpPr>
          <p:cNvPr id="6" name="Marcador de pie de página 5">
            <a:extLst>
              <a:ext uri="{FF2B5EF4-FFF2-40B4-BE49-F238E27FC236}">
                <a16:creationId xmlns:a16="http://schemas.microsoft.com/office/drawing/2014/main" id="{1A3DA6EF-DBFF-126D-DC4A-536781185A58}"/>
              </a:ext>
            </a:extLst>
          </p:cNvPr>
          <p:cNvSpPr>
            <a:spLocks noGrp="1"/>
          </p:cNvSpPr>
          <p:nvPr>
            <p:ph type="ftr" sz="quarter" idx="11"/>
          </p:nvPr>
        </p:nvSpPr>
        <p:spPr/>
        <p:txBody>
          <a:bodyPr/>
          <a:lstStyle/>
          <a:p>
            <a:endParaRPr lang="es-CR"/>
          </a:p>
        </p:txBody>
      </p:sp>
      <p:sp>
        <p:nvSpPr>
          <p:cNvPr id="7" name="Marcador de número de diapositiva 6">
            <a:extLst>
              <a:ext uri="{FF2B5EF4-FFF2-40B4-BE49-F238E27FC236}">
                <a16:creationId xmlns:a16="http://schemas.microsoft.com/office/drawing/2014/main" id="{91F508FF-24E1-E151-3565-BB4D9CECB102}"/>
              </a:ext>
            </a:extLst>
          </p:cNvPr>
          <p:cNvSpPr>
            <a:spLocks noGrp="1"/>
          </p:cNvSpPr>
          <p:nvPr>
            <p:ph type="sldNum" sz="quarter" idx="12"/>
          </p:nvPr>
        </p:nvSpPr>
        <p:spPr/>
        <p:txBody>
          <a:bodyPr/>
          <a:lstStyle/>
          <a:p>
            <a:fld id="{2A5D13C4-BED7-4301-98A1-2FD942ADE956}" type="slidenum">
              <a:rPr lang="es-CR" smtClean="0"/>
              <a:t>‹Nº›</a:t>
            </a:fld>
            <a:endParaRPr lang="es-CR"/>
          </a:p>
        </p:txBody>
      </p:sp>
    </p:spTree>
    <p:extLst>
      <p:ext uri="{BB962C8B-B14F-4D97-AF65-F5344CB8AC3E}">
        <p14:creationId xmlns:p14="http://schemas.microsoft.com/office/powerpoint/2010/main" val="619044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DE23AF-41AB-41E5-2DD0-B76CAA5916A0}"/>
              </a:ext>
            </a:extLst>
          </p:cNvPr>
          <p:cNvSpPr>
            <a:spLocks noGrp="1"/>
          </p:cNvSpPr>
          <p:nvPr>
            <p:ph type="title"/>
          </p:nvPr>
        </p:nvSpPr>
        <p:spPr>
          <a:xfrm>
            <a:off x="839788" y="365125"/>
            <a:ext cx="10515600" cy="1325563"/>
          </a:xfrm>
        </p:spPr>
        <p:txBody>
          <a:bodyPr/>
          <a:lstStyle/>
          <a:p>
            <a:r>
              <a:rPr lang="es-MX"/>
              <a:t>Haz clic para modificar el estilo de título del patrón</a:t>
            </a:r>
            <a:endParaRPr lang="es-CR"/>
          </a:p>
        </p:txBody>
      </p:sp>
      <p:sp>
        <p:nvSpPr>
          <p:cNvPr id="3" name="Marcador de texto 2">
            <a:extLst>
              <a:ext uri="{FF2B5EF4-FFF2-40B4-BE49-F238E27FC236}">
                <a16:creationId xmlns:a16="http://schemas.microsoft.com/office/drawing/2014/main" id="{82156FD4-5375-2942-D1EE-B0E98B402A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76026426-D571-53AF-CD3D-588012F5BD18}"/>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R"/>
          </a:p>
        </p:txBody>
      </p:sp>
      <p:sp>
        <p:nvSpPr>
          <p:cNvPr id="5" name="Marcador de texto 4">
            <a:extLst>
              <a:ext uri="{FF2B5EF4-FFF2-40B4-BE49-F238E27FC236}">
                <a16:creationId xmlns:a16="http://schemas.microsoft.com/office/drawing/2014/main" id="{FFE3246D-CBBC-F2E7-E2DE-A8ED9ECE01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79DCAF9E-6074-29F6-1759-227E21AFFC57}"/>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R"/>
          </a:p>
        </p:txBody>
      </p:sp>
      <p:sp>
        <p:nvSpPr>
          <p:cNvPr id="7" name="Marcador de fecha 6">
            <a:extLst>
              <a:ext uri="{FF2B5EF4-FFF2-40B4-BE49-F238E27FC236}">
                <a16:creationId xmlns:a16="http://schemas.microsoft.com/office/drawing/2014/main" id="{A9F079E4-51A5-2012-C0E5-8016059A5C74}"/>
              </a:ext>
            </a:extLst>
          </p:cNvPr>
          <p:cNvSpPr>
            <a:spLocks noGrp="1"/>
          </p:cNvSpPr>
          <p:nvPr>
            <p:ph type="dt" sz="half" idx="10"/>
          </p:nvPr>
        </p:nvSpPr>
        <p:spPr/>
        <p:txBody>
          <a:bodyPr/>
          <a:lstStyle/>
          <a:p>
            <a:fld id="{E160C395-7721-42A9-9165-94666AEBAED3}" type="datetimeFigureOut">
              <a:rPr lang="es-CR" smtClean="0"/>
              <a:t>10/9/2024</a:t>
            </a:fld>
            <a:endParaRPr lang="es-CR"/>
          </a:p>
        </p:txBody>
      </p:sp>
      <p:sp>
        <p:nvSpPr>
          <p:cNvPr id="8" name="Marcador de pie de página 7">
            <a:extLst>
              <a:ext uri="{FF2B5EF4-FFF2-40B4-BE49-F238E27FC236}">
                <a16:creationId xmlns:a16="http://schemas.microsoft.com/office/drawing/2014/main" id="{FD95D26E-43CD-FDB7-C375-46C641D166E4}"/>
              </a:ext>
            </a:extLst>
          </p:cNvPr>
          <p:cNvSpPr>
            <a:spLocks noGrp="1"/>
          </p:cNvSpPr>
          <p:nvPr>
            <p:ph type="ftr" sz="quarter" idx="11"/>
          </p:nvPr>
        </p:nvSpPr>
        <p:spPr/>
        <p:txBody>
          <a:bodyPr/>
          <a:lstStyle/>
          <a:p>
            <a:endParaRPr lang="es-CR"/>
          </a:p>
        </p:txBody>
      </p:sp>
      <p:sp>
        <p:nvSpPr>
          <p:cNvPr id="9" name="Marcador de número de diapositiva 8">
            <a:extLst>
              <a:ext uri="{FF2B5EF4-FFF2-40B4-BE49-F238E27FC236}">
                <a16:creationId xmlns:a16="http://schemas.microsoft.com/office/drawing/2014/main" id="{82D30DB8-497D-79F1-A28B-5F4A0ED0F8EF}"/>
              </a:ext>
            </a:extLst>
          </p:cNvPr>
          <p:cNvSpPr>
            <a:spLocks noGrp="1"/>
          </p:cNvSpPr>
          <p:nvPr>
            <p:ph type="sldNum" sz="quarter" idx="12"/>
          </p:nvPr>
        </p:nvSpPr>
        <p:spPr/>
        <p:txBody>
          <a:bodyPr/>
          <a:lstStyle/>
          <a:p>
            <a:fld id="{2A5D13C4-BED7-4301-98A1-2FD942ADE956}" type="slidenum">
              <a:rPr lang="es-CR" smtClean="0"/>
              <a:t>‹Nº›</a:t>
            </a:fld>
            <a:endParaRPr lang="es-CR"/>
          </a:p>
        </p:txBody>
      </p:sp>
    </p:spTree>
    <p:extLst>
      <p:ext uri="{BB962C8B-B14F-4D97-AF65-F5344CB8AC3E}">
        <p14:creationId xmlns:p14="http://schemas.microsoft.com/office/powerpoint/2010/main" val="982116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670CD8-93F8-7F6E-D8D0-B6451AFABA08}"/>
              </a:ext>
            </a:extLst>
          </p:cNvPr>
          <p:cNvSpPr>
            <a:spLocks noGrp="1"/>
          </p:cNvSpPr>
          <p:nvPr>
            <p:ph type="title"/>
          </p:nvPr>
        </p:nvSpPr>
        <p:spPr/>
        <p:txBody>
          <a:bodyPr/>
          <a:lstStyle/>
          <a:p>
            <a:r>
              <a:rPr lang="es-MX"/>
              <a:t>Haz clic para modificar el estilo de título del patrón</a:t>
            </a:r>
            <a:endParaRPr lang="es-CR"/>
          </a:p>
        </p:txBody>
      </p:sp>
      <p:sp>
        <p:nvSpPr>
          <p:cNvPr id="3" name="Marcador de fecha 2">
            <a:extLst>
              <a:ext uri="{FF2B5EF4-FFF2-40B4-BE49-F238E27FC236}">
                <a16:creationId xmlns:a16="http://schemas.microsoft.com/office/drawing/2014/main" id="{C149E01B-8609-FB96-E15A-B176C6FC9EC1}"/>
              </a:ext>
            </a:extLst>
          </p:cNvPr>
          <p:cNvSpPr>
            <a:spLocks noGrp="1"/>
          </p:cNvSpPr>
          <p:nvPr>
            <p:ph type="dt" sz="half" idx="10"/>
          </p:nvPr>
        </p:nvSpPr>
        <p:spPr/>
        <p:txBody>
          <a:bodyPr/>
          <a:lstStyle/>
          <a:p>
            <a:fld id="{E160C395-7721-42A9-9165-94666AEBAED3}" type="datetimeFigureOut">
              <a:rPr lang="es-CR" smtClean="0"/>
              <a:t>10/9/2024</a:t>
            </a:fld>
            <a:endParaRPr lang="es-CR"/>
          </a:p>
        </p:txBody>
      </p:sp>
      <p:sp>
        <p:nvSpPr>
          <p:cNvPr id="4" name="Marcador de pie de página 3">
            <a:extLst>
              <a:ext uri="{FF2B5EF4-FFF2-40B4-BE49-F238E27FC236}">
                <a16:creationId xmlns:a16="http://schemas.microsoft.com/office/drawing/2014/main" id="{F67D7E3A-36D0-0535-9EDB-964AC0EBA5DC}"/>
              </a:ext>
            </a:extLst>
          </p:cNvPr>
          <p:cNvSpPr>
            <a:spLocks noGrp="1"/>
          </p:cNvSpPr>
          <p:nvPr>
            <p:ph type="ftr" sz="quarter" idx="11"/>
          </p:nvPr>
        </p:nvSpPr>
        <p:spPr/>
        <p:txBody>
          <a:bodyPr/>
          <a:lstStyle/>
          <a:p>
            <a:endParaRPr lang="es-CR"/>
          </a:p>
        </p:txBody>
      </p:sp>
      <p:sp>
        <p:nvSpPr>
          <p:cNvPr id="5" name="Marcador de número de diapositiva 4">
            <a:extLst>
              <a:ext uri="{FF2B5EF4-FFF2-40B4-BE49-F238E27FC236}">
                <a16:creationId xmlns:a16="http://schemas.microsoft.com/office/drawing/2014/main" id="{C5CF69A9-3D08-8A04-3FBA-9135D8C1DBDC}"/>
              </a:ext>
            </a:extLst>
          </p:cNvPr>
          <p:cNvSpPr>
            <a:spLocks noGrp="1"/>
          </p:cNvSpPr>
          <p:nvPr>
            <p:ph type="sldNum" sz="quarter" idx="12"/>
          </p:nvPr>
        </p:nvSpPr>
        <p:spPr/>
        <p:txBody>
          <a:bodyPr/>
          <a:lstStyle/>
          <a:p>
            <a:fld id="{2A5D13C4-BED7-4301-98A1-2FD942ADE956}" type="slidenum">
              <a:rPr lang="es-CR" smtClean="0"/>
              <a:t>‹Nº›</a:t>
            </a:fld>
            <a:endParaRPr lang="es-CR"/>
          </a:p>
        </p:txBody>
      </p:sp>
    </p:spTree>
    <p:extLst>
      <p:ext uri="{BB962C8B-B14F-4D97-AF65-F5344CB8AC3E}">
        <p14:creationId xmlns:p14="http://schemas.microsoft.com/office/powerpoint/2010/main" val="419145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834134C-6117-D3C3-A205-319FC3D5CE33}"/>
              </a:ext>
            </a:extLst>
          </p:cNvPr>
          <p:cNvSpPr>
            <a:spLocks noGrp="1"/>
          </p:cNvSpPr>
          <p:nvPr>
            <p:ph type="dt" sz="half" idx="10"/>
          </p:nvPr>
        </p:nvSpPr>
        <p:spPr/>
        <p:txBody>
          <a:bodyPr/>
          <a:lstStyle/>
          <a:p>
            <a:fld id="{E160C395-7721-42A9-9165-94666AEBAED3}" type="datetimeFigureOut">
              <a:rPr lang="es-CR" smtClean="0"/>
              <a:t>10/9/2024</a:t>
            </a:fld>
            <a:endParaRPr lang="es-CR"/>
          </a:p>
        </p:txBody>
      </p:sp>
      <p:sp>
        <p:nvSpPr>
          <p:cNvPr id="3" name="Marcador de pie de página 2">
            <a:extLst>
              <a:ext uri="{FF2B5EF4-FFF2-40B4-BE49-F238E27FC236}">
                <a16:creationId xmlns:a16="http://schemas.microsoft.com/office/drawing/2014/main" id="{FCE2D219-2AE4-BAB1-5997-3E63D3D78FEF}"/>
              </a:ext>
            </a:extLst>
          </p:cNvPr>
          <p:cNvSpPr>
            <a:spLocks noGrp="1"/>
          </p:cNvSpPr>
          <p:nvPr>
            <p:ph type="ftr" sz="quarter" idx="11"/>
          </p:nvPr>
        </p:nvSpPr>
        <p:spPr/>
        <p:txBody>
          <a:bodyPr/>
          <a:lstStyle/>
          <a:p>
            <a:endParaRPr lang="es-CR"/>
          </a:p>
        </p:txBody>
      </p:sp>
      <p:sp>
        <p:nvSpPr>
          <p:cNvPr id="4" name="Marcador de número de diapositiva 3">
            <a:extLst>
              <a:ext uri="{FF2B5EF4-FFF2-40B4-BE49-F238E27FC236}">
                <a16:creationId xmlns:a16="http://schemas.microsoft.com/office/drawing/2014/main" id="{27C46DE2-D802-B988-EC01-399D693FBFE7}"/>
              </a:ext>
            </a:extLst>
          </p:cNvPr>
          <p:cNvSpPr>
            <a:spLocks noGrp="1"/>
          </p:cNvSpPr>
          <p:nvPr>
            <p:ph type="sldNum" sz="quarter" idx="12"/>
          </p:nvPr>
        </p:nvSpPr>
        <p:spPr/>
        <p:txBody>
          <a:bodyPr/>
          <a:lstStyle/>
          <a:p>
            <a:fld id="{2A5D13C4-BED7-4301-98A1-2FD942ADE956}" type="slidenum">
              <a:rPr lang="es-CR" smtClean="0"/>
              <a:t>‹Nº›</a:t>
            </a:fld>
            <a:endParaRPr lang="es-CR"/>
          </a:p>
        </p:txBody>
      </p:sp>
    </p:spTree>
    <p:extLst>
      <p:ext uri="{BB962C8B-B14F-4D97-AF65-F5344CB8AC3E}">
        <p14:creationId xmlns:p14="http://schemas.microsoft.com/office/powerpoint/2010/main" val="2331561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62A4A1-8AC9-CDED-2D47-1163402D47BD}"/>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CR"/>
          </a:p>
        </p:txBody>
      </p:sp>
      <p:sp>
        <p:nvSpPr>
          <p:cNvPr id="3" name="Marcador de contenido 2">
            <a:extLst>
              <a:ext uri="{FF2B5EF4-FFF2-40B4-BE49-F238E27FC236}">
                <a16:creationId xmlns:a16="http://schemas.microsoft.com/office/drawing/2014/main" id="{8DCA3284-96EF-1992-CEB2-DB7B1AE99D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R"/>
          </a:p>
        </p:txBody>
      </p:sp>
      <p:sp>
        <p:nvSpPr>
          <p:cNvPr id="4" name="Marcador de texto 3">
            <a:extLst>
              <a:ext uri="{FF2B5EF4-FFF2-40B4-BE49-F238E27FC236}">
                <a16:creationId xmlns:a16="http://schemas.microsoft.com/office/drawing/2014/main" id="{F9FE7F75-5BA9-1455-7326-F5E90350C9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804AE47D-F363-E0A7-DBF1-7F2D4767BA4A}"/>
              </a:ext>
            </a:extLst>
          </p:cNvPr>
          <p:cNvSpPr>
            <a:spLocks noGrp="1"/>
          </p:cNvSpPr>
          <p:nvPr>
            <p:ph type="dt" sz="half" idx="10"/>
          </p:nvPr>
        </p:nvSpPr>
        <p:spPr/>
        <p:txBody>
          <a:bodyPr/>
          <a:lstStyle/>
          <a:p>
            <a:fld id="{E160C395-7721-42A9-9165-94666AEBAED3}" type="datetimeFigureOut">
              <a:rPr lang="es-CR" smtClean="0"/>
              <a:t>10/9/2024</a:t>
            </a:fld>
            <a:endParaRPr lang="es-CR"/>
          </a:p>
        </p:txBody>
      </p:sp>
      <p:sp>
        <p:nvSpPr>
          <p:cNvPr id="6" name="Marcador de pie de página 5">
            <a:extLst>
              <a:ext uri="{FF2B5EF4-FFF2-40B4-BE49-F238E27FC236}">
                <a16:creationId xmlns:a16="http://schemas.microsoft.com/office/drawing/2014/main" id="{D41AA6BB-1B36-7D5C-A282-96712C0A4901}"/>
              </a:ext>
            </a:extLst>
          </p:cNvPr>
          <p:cNvSpPr>
            <a:spLocks noGrp="1"/>
          </p:cNvSpPr>
          <p:nvPr>
            <p:ph type="ftr" sz="quarter" idx="11"/>
          </p:nvPr>
        </p:nvSpPr>
        <p:spPr/>
        <p:txBody>
          <a:bodyPr/>
          <a:lstStyle/>
          <a:p>
            <a:endParaRPr lang="es-CR"/>
          </a:p>
        </p:txBody>
      </p:sp>
      <p:sp>
        <p:nvSpPr>
          <p:cNvPr id="7" name="Marcador de número de diapositiva 6">
            <a:extLst>
              <a:ext uri="{FF2B5EF4-FFF2-40B4-BE49-F238E27FC236}">
                <a16:creationId xmlns:a16="http://schemas.microsoft.com/office/drawing/2014/main" id="{870B42E2-3855-E95C-480C-3003893BB348}"/>
              </a:ext>
            </a:extLst>
          </p:cNvPr>
          <p:cNvSpPr>
            <a:spLocks noGrp="1"/>
          </p:cNvSpPr>
          <p:nvPr>
            <p:ph type="sldNum" sz="quarter" idx="12"/>
          </p:nvPr>
        </p:nvSpPr>
        <p:spPr/>
        <p:txBody>
          <a:bodyPr/>
          <a:lstStyle/>
          <a:p>
            <a:fld id="{2A5D13C4-BED7-4301-98A1-2FD942ADE956}" type="slidenum">
              <a:rPr lang="es-CR" smtClean="0"/>
              <a:t>‹Nº›</a:t>
            </a:fld>
            <a:endParaRPr lang="es-CR"/>
          </a:p>
        </p:txBody>
      </p:sp>
    </p:spTree>
    <p:extLst>
      <p:ext uri="{BB962C8B-B14F-4D97-AF65-F5344CB8AC3E}">
        <p14:creationId xmlns:p14="http://schemas.microsoft.com/office/powerpoint/2010/main" val="2265386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5069A-9C3B-5E16-54A1-B1DEA8B256C5}"/>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CR"/>
          </a:p>
        </p:txBody>
      </p:sp>
      <p:sp>
        <p:nvSpPr>
          <p:cNvPr id="3" name="Marcador de posición de imagen 2">
            <a:extLst>
              <a:ext uri="{FF2B5EF4-FFF2-40B4-BE49-F238E27FC236}">
                <a16:creationId xmlns:a16="http://schemas.microsoft.com/office/drawing/2014/main" id="{54B05C41-3F3B-66FE-C307-276826101E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Marcador de texto 3">
            <a:extLst>
              <a:ext uri="{FF2B5EF4-FFF2-40B4-BE49-F238E27FC236}">
                <a16:creationId xmlns:a16="http://schemas.microsoft.com/office/drawing/2014/main" id="{668356B1-FBA6-2D7D-A7CE-2BCFBEBEF6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AB7DDF63-48F8-E33B-1AB7-C600404A39CC}"/>
              </a:ext>
            </a:extLst>
          </p:cNvPr>
          <p:cNvSpPr>
            <a:spLocks noGrp="1"/>
          </p:cNvSpPr>
          <p:nvPr>
            <p:ph type="dt" sz="half" idx="10"/>
          </p:nvPr>
        </p:nvSpPr>
        <p:spPr/>
        <p:txBody>
          <a:bodyPr/>
          <a:lstStyle/>
          <a:p>
            <a:fld id="{E160C395-7721-42A9-9165-94666AEBAED3}" type="datetimeFigureOut">
              <a:rPr lang="es-CR" smtClean="0"/>
              <a:t>10/9/2024</a:t>
            </a:fld>
            <a:endParaRPr lang="es-CR"/>
          </a:p>
        </p:txBody>
      </p:sp>
      <p:sp>
        <p:nvSpPr>
          <p:cNvPr id="6" name="Marcador de pie de página 5">
            <a:extLst>
              <a:ext uri="{FF2B5EF4-FFF2-40B4-BE49-F238E27FC236}">
                <a16:creationId xmlns:a16="http://schemas.microsoft.com/office/drawing/2014/main" id="{6A3AED5E-B2F5-9896-0034-9C359FCBBDA1}"/>
              </a:ext>
            </a:extLst>
          </p:cNvPr>
          <p:cNvSpPr>
            <a:spLocks noGrp="1"/>
          </p:cNvSpPr>
          <p:nvPr>
            <p:ph type="ftr" sz="quarter" idx="11"/>
          </p:nvPr>
        </p:nvSpPr>
        <p:spPr/>
        <p:txBody>
          <a:bodyPr/>
          <a:lstStyle/>
          <a:p>
            <a:endParaRPr lang="es-CR"/>
          </a:p>
        </p:txBody>
      </p:sp>
      <p:sp>
        <p:nvSpPr>
          <p:cNvPr id="7" name="Marcador de número de diapositiva 6">
            <a:extLst>
              <a:ext uri="{FF2B5EF4-FFF2-40B4-BE49-F238E27FC236}">
                <a16:creationId xmlns:a16="http://schemas.microsoft.com/office/drawing/2014/main" id="{3A58EBAD-8F5D-94D4-531A-58FD1C2BBBFB}"/>
              </a:ext>
            </a:extLst>
          </p:cNvPr>
          <p:cNvSpPr>
            <a:spLocks noGrp="1"/>
          </p:cNvSpPr>
          <p:nvPr>
            <p:ph type="sldNum" sz="quarter" idx="12"/>
          </p:nvPr>
        </p:nvSpPr>
        <p:spPr/>
        <p:txBody>
          <a:bodyPr/>
          <a:lstStyle/>
          <a:p>
            <a:fld id="{2A5D13C4-BED7-4301-98A1-2FD942ADE956}" type="slidenum">
              <a:rPr lang="es-CR" smtClean="0"/>
              <a:t>‹Nº›</a:t>
            </a:fld>
            <a:endParaRPr lang="es-CR"/>
          </a:p>
        </p:txBody>
      </p:sp>
    </p:spTree>
    <p:extLst>
      <p:ext uri="{BB962C8B-B14F-4D97-AF65-F5344CB8AC3E}">
        <p14:creationId xmlns:p14="http://schemas.microsoft.com/office/powerpoint/2010/main" val="3048043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26AB458-A428-3B5E-BB18-EC600D3D83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endParaRPr lang="es-CR"/>
          </a:p>
        </p:txBody>
      </p:sp>
      <p:sp>
        <p:nvSpPr>
          <p:cNvPr id="3" name="Marcador de texto 2">
            <a:extLst>
              <a:ext uri="{FF2B5EF4-FFF2-40B4-BE49-F238E27FC236}">
                <a16:creationId xmlns:a16="http://schemas.microsoft.com/office/drawing/2014/main" id="{8A83E33B-F579-AE10-486B-36C94B4B38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R"/>
          </a:p>
        </p:txBody>
      </p:sp>
      <p:sp>
        <p:nvSpPr>
          <p:cNvPr id="4" name="Marcador de fecha 3">
            <a:extLst>
              <a:ext uri="{FF2B5EF4-FFF2-40B4-BE49-F238E27FC236}">
                <a16:creationId xmlns:a16="http://schemas.microsoft.com/office/drawing/2014/main" id="{828E5D72-DA62-BA45-E3F7-1AA8683A25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160C395-7721-42A9-9165-94666AEBAED3}" type="datetimeFigureOut">
              <a:rPr lang="es-CR" smtClean="0"/>
              <a:t>10/9/2024</a:t>
            </a:fld>
            <a:endParaRPr lang="es-CR"/>
          </a:p>
        </p:txBody>
      </p:sp>
      <p:sp>
        <p:nvSpPr>
          <p:cNvPr id="5" name="Marcador de pie de página 4">
            <a:extLst>
              <a:ext uri="{FF2B5EF4-FFF2-40B4-BE49-F238E27FC236}">
                <a16:creationId xmlns:a16="http://schemas.microsoft.com/office/drawing/2014/main" id="{37331753-F81A-3F5E-7B1C-0F9C659BDE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CR"/>
          </a:p>
        </p:txBody>
      </p:sp>
      <p:sp>
        <p:nvSpPr>
          <p:cNvPr id="6" name="Marcador de número de diapositiva 5">
            <a:extLst>
              <a:ext uri="{FF2B5EF4-FFF2-40B4-BE49-F238E27FC236}">
                <a16:creationId xmlns:a16="http://schemas.microsoft.com/office/drawing/2014/main" id="{00508ADF-63CF-061B-993A-86E464559F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A5D13C4-BED7-4301-98A1-2FD942ADE956}" type="slidenum">
              <a:rPr lang="es-CR" smtClean="0"/>
              <a:t>‹Nº›</a:t>
            </a:fld>
            <a:endParaRPr lang="es-CR"/>
          </a:p>
        </p:txBody>
      </p:sp>
    </p:spTree>
    <p:extLst>
      <p:ext uri="{BB962C8B-B14F-4D97-AF65-F5344CB8AC3E}">
        <p14:creationId xmlns:p14="http://schemas.microsoft.com/office/powerpoint/2010/main" val="1557089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hyperlink" Target="mailto:desempenoproy@una.cr" TargetMode="External"/><Relationship Id="rId5" Type="http://schemas.openxmlformats.org/officeDocument/2006/relationships/hyperlink" Target="mailto:recursoshumanosfundauna@una.cr" TargetMode="External"/><Relationship Id="rId4" Type="http://schemas.openxmlformats.org/officeDocument/2006/relationships/hyperlink" Target="mailto:requisitosproyectos@una.cr"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hyperlink" Target="http://documentos.una.ac.cr/handle/unadocs/1109" TargetMode="Externa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hyperlink" Target="http://documentos.una.ac.cr/handle/unadocs/1202" TargetMode="External"/><Relationship Id="rId5" Type="http://schemas.openxmlformats.org/officeDocument/2006/relationships/hyperlink" Target="https://pgrweb.go.cr/scij/Busqueda/Normativa/Normas/nrm_texto_completo.aspx?param1=NRTC&amp;nValor1=1&amp;nValor2=96521&amp;nValor3=129344&amp;strTipM=TC" TargetMode="External"/><Relationship Id="rId4" Type="http://schemas.openxmlformats.org/officeDocument/2006/relationships/hyperlink" Target="http://www.pgrweb.go.cr/scij/Busqueda/Normativa/Normas/nrm_texto_completo.aspx?nValor1=1&amp;nValor2=8045"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024E3499-D44A-8DE7-5AD4-2066D4A75122}"/>
              </a:ext>
            </a:extLst>
          </p:cNvPr>
          <p:cNvPicPr>
            <a:picLocks noChangeAspect="1"/>
          </p:cNvPicPr>
          <p:nvPr/>
        </p:nvPicPr>
        <p:blipFill rotWithShape="1">
          <a:blip r:embed="rId2">
            <a:extLst>
              <a:ext uri="{28A0092B-C50C-407E-A947-70E740481C1C}">
                <a14:useLocalDpi xmlns:a14="http://schemas.microsoft.com/office/drawing/2010/main" val="0"/>
              </a:ext>
            </a:extLst>
          </a:blip>
          <a:srcRect l="77961"/>
          <a:stretch/>
        </p:blipFill>
        <p:spPr>
          <a:xfrm>
            <a:off x="10783134" y="0"/>
            <a:ext cx="1441524" cy="6858000"/>
          </a:xfrm>
          <a:prstGeom prst="rect">
            <a:avLst/>
          </a:prstGeom>
        </p:spPr>
      </p:pic>
      <p:pic>
        <p:nvPicPr>
          <p:cNvPr id="7" name="Imagen 6">
            <a:extLst>
              <a:ext uri="{FF2B5EF4-FFF2-40B4-BE49-F238E27FC236}">
                <a16:creationId xmlns:a16="http://schemas.microsoft.com/office/drawing/2014/main" id="{FA0B5F1D-48A7-919F-0553-4C93C80F29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0008" y="2402774"/>
            <a:ext cx="8754325" cy="1512977"/>
          </a:xfrm>
          <a:prstGeom prst="rect">
            <a:avLst/>
          </a:prstGeom>
        </p:spPr>
      </p:pic>
    </p:spTree>
    <p:extLst>
      <p:ext uri="{BB962C8B-B14F-4D97-AF65-F5344CB8AC3E}">
        <p14:creationId xmlns:p14="http://schemas.microsoft.com/office/powerpoint/2010/main" val="2607365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0B3D553D-598F-FFE4-2316-8DA5D70F22C0}"/>
              </a:ext>
            </a:extLst>
          </p:cNvPr>
          <p:cNvPicPr>
            <a:picLocks noChangeAspect="1"/>
          </p:cNvPicPr>
          <p:nvPr/>
        </p:nvPicPr>
        <p:blipFill rotWithShape="1">
          <a:blip r:embed="rId2">
            <a:extLst>
              <a:ext uri="{28A0092B-C50C-407E-A947-70E740481C1C}">
                <a14:useLocalDpi xmlns:a14="http://schemas.microsoft.com/office/drawing/2010/main" val="0"/>
              </a:ext>
            </a:extLst>
          </a:blip>
          <a:srcRect l="88542"/>
          <a:stretch/>
        </p:blipFill>
        <p:spPr>
          <a:xfrm>
            <a:off x="10795000" y="0"/>
            <a:ext cx="1397000" cy="6858000"/>
          </a:xfrm>
          <a:prstGeom prst="rect">
            <a:avLst/>
          </a:prstGeom>
        </p:spPr>
      </p:pic>
      <p:pic>
        <p:nvPicPr>
          <p:cNvPr id="9" name="Imagen 8">
            <a:extLst>
              <a:ext uri="{FF2B5EF4-FFF2-40B4-BE49-F238E27FC236}">
                <a16:creationId xmlns:a16="http://schemas.microsoft.com/office/drawing/2014/main" id="{3C101D01-2DA6-F782-4EA0-9FBA9C4282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20796" y="2821351"/>
            <a:ext cx="648092" cy="850499"/>
          </a:xfrm>
          <a:prstGeom prst="rect">
            <a:avLst/>
          </a:prstGeom>
        </p:spPr>
      </p:pic>
      <p:sp>
        <p:nvSpPr>
          <p:cNvPr id="5" name="Título 4">
            <a:extLst>
              <a:ext uri="{FF2B5EF4-FFF2-40B4-BE49-F238E27FC236}">
                <a16:creationId xmlns:a16="http://schemas.microsoft.com/office/drawing/2014/main" id="{93E5CDCD-FA1D-1D22-D9F5-0BC7CE7EEC5E}"/>
              </a:ext>
            </a:extLst>
          </p:cNvPr>
          <p:cNvSpPr>
            <a:spLocks noGrp="1"/>
          </p:cNvSpPr>
          <p:nvPr>
            <p:ph type="title"/>
          </p:nvPr>
        </p:nvSpPr>
        <p:spPr>
          <a:xfrm>
            <a:off x="838200" y="365125"/>
            <a:ext cx="9782060" cy="1325563"/>
          </a:xfrm>
        </p:spPr>
        <p:txBody>
          <a:bodyPr>
            <a:normAutofit/>
          </a:bodyPr>
          <a:lstStyle/>
          <a:p>
            <a:r>
              <a:rPr lang="es-CR" sz="4000" b="1" dirty="0">
                <a:solidFill>
                  <a:srgbClr val="1F4F9E"/>
                </a:solidFill>
                <a:latin typeface="Roboto" panose="02000000000000000000" pitchFamily="2" charset="0"/>
                <a:ea typeface="Roboto" panose="02000000000000000000" pitchFamily="2" charset="0"/>
              </a:rPr>
              <a:t>Normativa que debe conocer:</a:t>
            </a:r>
            <a:endParaRPr lang="es-CR" sz="4000" b="1" dirty="0"/>
          </a:p>
        </p:txBody>
      </p:sp>
      <p:sp>
        <p:nvSpPr>
          <p:cNvPr id="7" name="Marcador de contenido 6">
            <a:extLst>
              <a:ext uri="{FF2B5EF4-FFF2-40B4-BE49-F238E27FC236}">
                <a16:creationId xmlns:a16="http://schemas.microsoft.com/office/drawing/2014/main" id="{1C73332A-AF49-C7F3-37EC-B176C207155A}"/>
              </a:ext>
            </a:extLst>
          </p:cNvPr>
          <p:cNvSpPr>
            <a:spLocks noGrp="1"/>
          </p:cNvSpPr>
          <p:nvPr>
            <p:ph idx="1"/>
          </p:nvPr>
        </p:nvSpPr>
        <p:spPr>
          <a:xfrm>
            <a:off x="838200" y="1322024"/>
            <a:ext cx="9956800" cy="4854939"/>
          </a:xfrm>
        </p:spPr>
        <p:txBody>
          <a:bodyPr>
            <a:normAutofit/>
          </a:bodyPr>
          <a:lstStyle/>
          <a:p>
            <a:pPr marL="0" indent="0" algn="just">
              <a:lnSpc>
                <a:spcPct val="104000"/>
              </a:lnSpc>
              <a:spcAft>
                <a:spcPts val="800"/>
              </a:spcAft>
              <a:buNone/>
            </a:pPr>
            <a:r>
              <a:rPr lang="es-CR" sz="1800" b="1" dirty="0">
                <a:effectLst/>
                <a:latin typeface="Roboto" panose="02000000000000000000" pitchFamily="2" charset="0"/>
                <a:ea typeface="Roboto" panose="02000000000000000000" pitchFamily="2" charset="0"/>
                <a:cs typeface="Roboto" panose="02000000000000000000" pitchFamily="2" charset="0"/>
              </a:rPr>
              <a:t>Artículo 9. Derecho al Disfrute de Vacaciones:</a:t>
            </a:r>
          </a:p>
          <a:p>
            <a:pPr marL="0" indent="0" algn="just">
              <a:lnSpc>
                <a:spcPct val="104000"/>
              </a:lnSpc>
              <a:spcAft>
                <a:spcPts val="800"/>
              </a:spcAft>
              <a:buNone/>
            </a:pPr>
            <a:r>
              <a:rPr lang="es-CR" sz="1800" dirty="0">
                <a:effectLst/>
                <a:latin typeface="Roboto" panose="02000000000000000000" pitchFamily="2" charset="0"/>
                <a:ea typeface="Roboto" panose="02000000000000000000" pitchFamily="2" charset="0"/>
                <a:cs typeface="Roboto" panose="02000000000000000000" pitchFamily="2" charset="0"/>
              </a:rPr>
              <a:t>El personal universitario tendrá derecho a vacaciones anuales remuneradas, luego de cincuenta semanas de servicio continuo en la institución, independientemente del régimen al cual pertenezca y de la unidad en la que labore. </a:t>
            </a:r>
          </a:p>
          <a:p>
            <a:pPr marL="0" indent="0" algn="just">
              <a:lnSpc>
                <a:spcPct val="104000"/>
              </a:lnSpc>
              <a:spcAft>
                <a:spcPts val="800"/>
              </a:spcAft>
              <a:buNone/>
            </a:pPr>
            <a:r>
              <a:rPr lang="es-CR" sz="1800" dirty="0">
                <a:effectLst/>
                <a:latin typeface="Roboto" panose="02000000000000000000" pitchFamily="2" charset="0"/>
                <a:ea typeface="Roboto" panose="02000000000000000000" pitchFamily="2" charset="0"/>
                <a:cs typeface="Roboto" panose="02000000000000000000" pitchFamily="2" charset="0"/>
              </a:rPr>
              <a:t>Quien hubiera adquirido derecho a vacaciones y antes de disfrutarlas cese en su trabajo por cualquier causa, recibirá el importe correspondiente en dinero.</a:t>
            </a:r>
          </a:p>
          <a:p>
            <a:pPr marL="0" indent="0">
              <a:lnSpc>
                <a:spcPct val="104000"/>
              </a:lnSpc>
              <a:spcAft>
                <a:spcPts val="800"/>
              </a:spcAft>
              <a:buNone/>
            </a:pPr>
            <a:r>
              <a:rPr lang="es-CR" sz="1800" i="1" dirty="0">
                <a:effectLst/>
                <a:latin typeface="Roboto" panose="02000000000000000000" pitchFamily="2" charset="0"/>
                <a:ea typeface="Roboto" panose="02000000000000000000" pitchFamily="2" charset="0"/>
                <a:cs typeface="Roboto" panose="02000000000000000000" pitchFamily="2" charset="0"/>
              </a:rPr>
              <a:t>Modificado según el oficio UNA-SCU-ACUE-287-2021 y según el oficio UNA-SCU-ACUE-230-2024</a:t>
            </a:r>
            <a:endParaRPr lang="es-CR" sz="1800" dirty="0">
              <a:effectLst/>
              <a:latin typeface="Roboto" panose="02000000000000000000" pitchFamily="2" charset="0"/>
              <a:ea typeface="Roboto" panose="02000000000000000000" pitchFamily="2" charset="0"/>
              <a:cs typeface="Roboto" panose="02000000000000000000" pitchFamily="2" charset="0"/>
            </a:endParaRPr>
          </a:p>
          <a:p>
            <a:pPr marL="0" indent="0" algn="just">
              <a:buNone/>
            </a:pPr>
            <a:endParaRPr lang="es-CR" dirty="0"/>
          </a:p>
        </p:txBody>
      </p:sp>
    </p:spTree>
    <p:extLst>
      <p:ext uri="{BB962C8B-B14F-4D97-AF65-F5344CB8AC3E}">
        <p14:creationId xmlns:p14="http://schemas.microsoft.com/office/powerpoint/2010/main" val="1884223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0B3D553D-598F-FFE4-2316-8DA5D70F22C0}"/>
              </a:ext>
            </a:extLst>
          </p:cNvPr>
          <p:cNvPicPr>
            <a:picLocks noChangeAspect="1"/>
          </p:cNvPicPr>
          <p:nvPr/>
        </p:nvPicPr>
        <p:blipFill rotWithShape="1">
          <a:blip r:embed="rId2">
            <a:extLst>
              <a:ext uri="{28A0092B-C50C-407E-A947-70E740481C1C}">
                <a14:useLocalDpi xmlns:a14="http://schemas.microsoft.com/office/drawing/2010/main" val="0"/>
              </a:ext>
            </a:extLst>
          </a:blip>
          <a:srcRect l="88542"/>
          <a:stretch/>
        </p:blipFill>
        <p:spPr>
          <a:xfrm>
            <a:off x="10795000" y="0"/>
            <a:ext cx="1397000" cy="6858000"/>
          </a:xfrm>
          <a:prstGeom prst="rect">
            <a:avLst/>
          </a:prstGeom>
        </p:spPr>
      </p:pic>
      <p:pic>
        <p:nvPicPr>
          <p:cNvPr id="9" name="Imagen 8">
            <a:extLst>
              <a:ext uri="{FF2B5EF4-FFF2-40B4-BE49-F238E27FC236}">
                <a16:creationId xmlns:a16="http://schemas.microsoft.com/office/drawing/2014/main" id="{3C101D01-2DA6-F782-4EA0-9FBA9C4282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20796" y="2821351"/>
            <a:ext cx="648092" cy="850499"/>
          </a:xfrm>
          <a:prstGeom prst="rect">
            <a:avLst/>
          </a:prstGeom>
        </p:spPr>
      </p:pic>
      <p:sp>
        <p:nvSpPr>
          <p:cNvPr id="5" name="Título 4">
            <a:extLst>
              <a:ext uri="{FF2B5EF4-FFF2-40B4-BE49-F238E27FC236}">
                <a16:creationId xmlns:a16="http://schemas.microsoft.com/office/drawing/2014/main" id="{93E5CDCD-FA1D-1D22-D9F5-0BC7CE7EEC5E}"/>
              </a:ext>
            </a:extLst>
          </p:cNvPr>
          <p:cNvSpPr>
            <a:spLocks noGrp="1"/>
          </p:cNvSpPr>
          <p:nvPr>
            <p:ph type="title"/>
          </p:nvPr>
        </p:nvSpPr>
        <p:spPr>
          <a:xfrm>
            <a:off x="838200" y="365125"/>
            <a:ext cx="9782060" cy="1325563"/>
          </a:xfrm>
        </p:spPr>
        <p:txBody>
          <a:bodyPr>
            <a:normAutofit/>
          </a:bodyPr>
          <a:lstStyle/>
          <a:p>
            <a:r>
              <a:rPr lang="es-CR" sz="4000" b="1" dirty="0">
                <a:solidFill>
                  <a:srgbClr val="1F4F9E"/>
                </a:solidFill>
                <a:latin typeface="Roboto" panose="02000000000000000000" pitchFamily="2" charset="0"/>
                <a:ea typeface="Roboto" panose="02000000000000000000" pitchFamily="2" charset="0"/>
              </a:rPr>
              <a:t>Normativa que debe conocer:</a:t>
            </a:r>
            <a:endParaRPr lang="es-CR" sz="4000" b="1" dirty="0"/>
          </a:p>
        </p:txBody>
      </p:sp>
      <p:sp>
        <p:nvSpPr>
          <p:cNvPr id="7" name="Marcador de contenido 6">
            <a:extLst>
              <a:ext uri="{FF2B5EF4-FFF2-40B4-BE49-F238E27FC236}">
                <a16:creationId xmlns:a16="http://schemas.microsoft.com/office/drawing/2014/main" id="{1C73332A-AF49-C7F3-37EC-B176C207155A}"/>
              </a:ext>
            </a:extLst>
          </p:cNvPr>
          <p:cNvSpPr>
            <a:spLocks noGrp="1"/>
          </p:cNvSpPr>
          <p:nvPr>
            <p:ph idx="1"/>
          </p:nvPr>
        </p:nvSpPr>
        <p:spPr>
          <a:xfrm>
            <a:off x="838200" y="1322024"/>
            <a:ext cx="9956800" cy="4854939"/>
          </a:xfrm>
        </p:spPr>
        <p:txBody>
          <a:bodyPr>
            <a:normAutofit fontScale="77500" lnSpcReduction="20000"/>
          </a:bodyPr>
          <a:lstStyle/>
          <a:p>
            <a:pPr marL="0" indent="0">
              <a:lnSpc>
                <a:spcPct val="104000"/>
              </a:lnSpc>
              <a:spcAft>
                <a:spcPts val="800"/>
              </a:spcAft>
              <a:buNone/>
            </a:pPr>
            <a:r>
              <a:rPr lang="es-CR" sz="1900" b="1" dirty="0">
                <a:effectLst/>
                <a:latin typeface="Roboto" panose="02000000000000000000" pitchFamily="2" charset="0"/>
                <a:ea typeface="Roboto" panose="02000000000000000000" pitchFamily="2" charset="0"/>
                <a:cs typeface="Roboto" panose="02000000000000000000" pitchFamily="2" charset="0"/>
              </a:rPr>
              <a:t>Artículo 11. Derecho de vacaciones:</a:t>
            </a:r>
          </a:p>
          <a:p>
            <a:pPr marL="0" indent="0">
              <a:lnSpc>
                <a:spcPct val="104000"/>
              </a:lnSpc>
              <a:spcAft>
                <a:spcPts val="800"/>
              </a:spcAft>
              <a:buNone/>
            </a:pPr>
            <a:r>
              <a:rPr lang="es-CR" sz="1900" dirty="0">
                <a:effectLst/>
                <a:latin typeface="Roboto" panose="02000000000000000000" pitchFamily="2" charset="0"/>
                <a:ea typeface="Roboto" panose="02000000000000000000" pitchFamily="2" charset="0"/>
                <a:cs typeface="Roboto" panose="02000000000000000000" pitchFamily="2" charset="0"/>
              </a:rPr>
              <a:t>El personal de la Universidad Nacional tendrá derecho a un </a:t>
            </a:r>
            <a:r>
              <a:rPr lang="es-CR" sz="1900" b="1" dirty="0">
                <a:effectLst/>
                <a:latin typeface="Roboto" panose="02000000000000000000" pitchFamily="2" charset="0"/>
                <a:ea typeface="Roboto" panose="02000000000000000000" pitchFamily="2" charset="0"/>
                <a:cs typeface="Roboto" panose="02000000000000000000" pitchFamily="2" charset="0"/>
              </a:rPr>
              <a:t>periodo anual de veinte días hábiles para el disfrute de vacaciones</a:t>
            </a:r>
            <a:r>
              <a:rPr lang="es-CR" sz="1900" dirty="0">
                <a:effectLst/>
                <a:latin typeface="Roboto" panose="02000000000000000000" pitchFamily="2" charset="0"/>
                <a:ea typeface="Roboto" panose="02000000000000000000" pitchFamily="2" charset="0"/>
                <a:cs typeface="Roboto" panose="02000000000000000000" pitchFamily="2" charset="0"/>
              </a:rPr>
              <a:t>.</a:t>
            </a:r>
          </a:p>
          <a:p>
            <a:pPr marL="0" indent="0">
              <a:lnSpc>
                <a:spcPct val="104000"/>
              </a:lnSpc>
              <a:spcAft>
                <a:spcPts val="800"/>
              </a:spcAft>
              <a:buNone/>
            </a:pPr>
            <a:r>
              <a:rPr lang="es-CR" sz="1900" i="1" dirty="0">
                <a:effectLst/>
                <a:latin typeface="Roboto" panose="02000000000000000000" pitchFamily="2" charset="0"/>
                <a:ea typeface="Roboto" panose="02000000000000000000" pitchFamily="2" charset="0"/>
                <a:cs typeface="Roboto" panose="02000000000000000000" pitchFamily="2" charset="0"/>
              </a:rPr>
              <a:t>Modificado según el oficio UNA-SCU-ACUE-230-2024.</a:t>
            </a:r>
            <a:endParaRPr lang="es-CR" sz="1900" dirty="0">
              <a:effectLst/>
              <a:latin typeface="Roboto" panose="02000000000000000000" pitchFamily="2" charset="0"/>
              <a:ea typeface="Roboto" panose="02000000000000000000" pitchFamily="2" charset="0"/>
              <a:cs typeface="Roboto" panose="02000000000000000000" pitchFamily="2" charset="0"/>
            </a:endParaRPr>
          </a:p>
          <a:p>
            <a:pPr marL="0" indent="0">
              <a:lnSpc>
                <a:spcPct val="104000"/>
              </a:lnSpc>
              <a:spcAft>
                <a:spcPts val="800"/>
              </a:spcAft>
              <a:buNone/>
            </a:pPr>
            <a:r>
              <a:rPr lang="es-CR" sz="1900" b="1" dirty="0">
                <a:effectLst/>
                <a:latin typeface="Roboto" panose="02000000000000000000" pitchFamily="2" charset="0"/>
                <a:ea typeface="Roboto" panose="02000000000000000000" pitchFamily="2" charset="0"/>
                <a:cs typeface="Roboto" panose="02000000000000000000" pitchFamily="2" charset="0"/>
              </a:rPr>
              <a:t>Transitorio Artículo 11</a:t>
            </a:r>
          </a:p>
          <a:p>
            <a:pPr marL="0" indent="0" algn="just">
              <a:lnSpc>
                <a:spcPct val="104000"/>
              </a:lnSpc>
              <a:spcAft>
                <a:spcPts val="800"/>
              </a:spcAft>
              <a:buNone/>
            </a:pPr>
            <a:r>
              <a:rPr lang="es-CR" sz="1900" dirty="0">
                <a:effectLst/>
                <a:latin typeface="Roboto" panose="02000000000000000000" pitchFamily="2" charset="0"/>
                <a:ea typeface="Roboto" panose="02000000000000000000" pitchFamily="2" charset="0"/>
                <a:cs typeface="Roboto" panose="02000000000000000000" pitchFamily="2" charset="0"/>
              </a:rPr>
              <a:t>El funcionariado de la Universidad Nacional que, al 9 de marzo de 2023, inclusive, haya adquirido el derecho a una cantidad de días de vacaciones superior al tope establecido en el artículo 11 y mantengan continuidad laboral con la institución o con el sector público, conservará tal condición; pero esta no podrá aumentarse.</a:t>
            </a:r>
          </a:p>
          <a:p>
            <a:pPr marL="0" indent="0" algn="just">
              <a:lnSpc>
                <a:spcPct val="104000"/>
              </a:lnSpc>
              <a:spcAft>
                <a:spcPts val="800"/>
              </a:spcAft>
              <a:buNone/>
            </a:pPr>
            <a:r>
              <a:rPr lang="es-CR" sz="1900" dirty="0">
                <a:effectLst/>
                <a:latin typeface="Roboto" panose="02000000000000000000" pitchFamily="2" charset="0"/>
                <a:ea typeface="Roboto" panose="02000000000000000000" pitchFamily="2" charset="0"/>
                <a:cs typeface="Roboto" panose="02000000000000000000" pitchFamily="2" charset="0"/>
              </a:rPr>
              <a:t> A las personas que provengan de otras instituciones del sector público, para mantener la continuidad laboral, se les reconocerá el tiempo servido hasta el 9 de marzo de 2023, para efectos del disfrute de vacaciones y se les ubicará en el siguiente escalafón</a:t>
            </a:r>
          </a:p>
          <a:p>
            <a:pPr marL="0" indent="0" algn="just">
              <a:lnSpc>
                <a:spcPct val="120000"/>
              </a:lnSpc>
              <a:spcBef>
                <a:spcPts val="0"/>
              </a:spcBef>
              <a:buNone/>
            </a:pPr>
            <a:r>
              <a:rPr lang="es-CR" sz="1900" dirty="0">
                <a:effectLst/>
                <a:latin typeface="Roboto" panose="02000000000000000000" pitchFamily="2" charset="0"/>
                <a:ea typeface="Roboto" panose="02000000000000000000" pitchFamily="2" charset="0"/>
                <a:cs typeface="Roboto" panose="02000000000000000000" pitchFamily="2" charset="0"/>
              </a:rPr>
              <a:t>a) De 1 a 5 años veintidós días hábiles. </a:t>
            </a:r>
          </a:p>
          <a:p>
            <a:pPr marL="0" indent="0" algn="just">
              <a:lnSpc>
                <a:spcPct val="120000"/>
              </a:lnSpc>
              <a:spcBef>
                <a:spcPts val="0"/>
              </a:spcBef>
              <a:buNone/>
            </a:pPr>
            <a:r>
              <a:rPr lang="es-CR" sz="1900" dirty="0">
                <a:effectLst/>
                <a:latin typeface="Roboto" panose="02000000000000000000" pitchFamily="2" charset="0"/>
                <a:ea typeface="Roboto" panose="02000000000000000000" pitchFamily="2" charset="0"/>
                <a:cs typeface="Roboto" panose="02000000000000000000" pitchFamily="2" charset="0"/>
              </a:rPr>
              <a:t>b) De 6 a 10 años veintiséis días hábiles. </a:t>
            </a:r>
          </a:p>
          <a:p>
            <a:pPr marL="0" indent="0" algn="just">
              <a:lnSpc>
                <a:spcPct val="120000"/>
              </a:lnSpc>
              <a:spcBef>
                <a:spcPts val="0"/>
              </a:spcBef>
              <a:buNone/>
            </a:pPr>
            <a:r>
              <a:rPr lang="es-CR" sz="1900" dirty="0">
                <a:effectLst/>
                <a:latin typeface="Roboto" panose="02000000000000000000" pitchFamily="2" charset="0"/>
                <a:ea typeface="Roboto" panose="02000000000000000000" pitchFamily="2" charset="0"/>
                <a:cs typeface="Roboto" panose="02000000000000000000" pitchFamily="2" charset="0"/>
              </a:rPr>
              <a:t>c) De 11 a 20 años treinta días hábiles. </a:t>
            </a:r>
          </a:p>
          <a:p>
            <a:pPr marL="0" indent="0" algn="just">
              <a:lnSpc>
                <a:spcPct val="120000"/>
              </a:lnSpc>
              <a:spcBef>
                <a:spcPts val="0"/>
              </a:spcBef>
              <a:buNone/>
            </a:pPr>
            <a:r>
              <a:rPr lang="es-CR" sz="1900" dirty="0">
                <a:effectLst/>
                <a:latin typeface="Roboto" panose="02000000000000000000" pitchFamily="2" charset="0"/>
                <a:ea typeface="Roboto" panose="02000000000000000000" pitchFamily="2" charset="0"/>
                <a:cs typeface="Roboto" panose="02000000000000000000" pitchFamily="2" charset="0"/>
              </a:rPr>
              <a:t>d) A partir de 21 años treinta y cuatro días hábiles.</a:t>
            </a:r>
          </a:p>
          <a:p>
            <a:pPr marL="0" indent="0">
              <a:lnSpc>
                <a:spcPct val="104000"/>
              </a:lnSpc>
              <a:spcAft>
                <a:spcPts val="800"/>
              </a:spcAft>
              <a:buNone/>
            </a:pPr>
            <a:r>
              <a:rPr lang="es-CR" sz="1900" b="1" dirty="0">
                <a:effectLst/>
                <a:latin typeface="Roboto" panose="02000000000000000000" pitchFamily="2" charset="0"/>
                <a:ea typeface="Roboto" panose="02000000000000000000" pitchFamily="2" charset="0"/>
                <a:cs typeface="Roboto" panose="02000000000000000000" pitchFamily="2" charset="0"/>
              </a:rPr>
              <a:t> </a:t>
            </a:r>
            <a:r>
              <a:rPr lang="es-CR" sz="1900" i="1" dirty="0">
                <a:effectLst/>
                <a:latin typeface="Roboto" panose="02000000000000000000" pitchFamily="2" charset="0"/>
                <a:ea typeface="Roboto" panose="02000000000000000000" pitchFamily="2" charset="0"/>
                <a:cs typeface="Roboto" panose="02000000000000000000" pitchFamily="2" charset="0"/>
              </a:rPr>
              <a:t>Se incluye según el oficio UNA-SCU-ACUE-230-2024</a:t>
            </a:r>
            <a:endParaRPr lang="es-CR" sz="1900" dirty="0">
              <a:effectLst/>
              <a:latin typeface="Roboto" panose="02000000000000000000" pitchFamily="2" charset="0"/>
              <a:ea typeface="Roboto" panose="02000000000000000000" pitchFamily="2" charset="0"/>
              <a:cs typeface="Roboto" panose="02000000000000000000" pitchFamily="2" charset="0"/>
            </a:endParaRPr>
          </a:p>
          <a:p>
            <a:pPr marL="0" indent="0" algn="just">
              <a:buNone/>
            </a:pPr>
            <a:endParaRPr lang="es-CR" dirty="0"/>
          </a:p>
        </p:txBody>
      </p:sp>
    </p:spTree>
    <p:extLst>
      <p:ext uri="{BB962C8B-B14F-4D97-AF65-F5344CB8AC3E}">
        <p14:creationId xmlns:p14="http://schemas.microsoft.com/office/powerpoint/2010/main" val="1324127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0B3D553D-598F-FFE4-2316-8DA5D70F22C0}"/>
              </a:ext>
            </a:extLst>
          </p:cNvPr>
          <p:cNvPicPr>
            <a:picLocks noChangeAspect="1"/>
          </p:cNvPicPr>
          <p:nvPr/>
        </p:nvPicPr>
        <p:blipFill rotWithShape="1">
          <a:blip r:embed="rId2">
            <a:extLst>
              <a:ext uri="{28A0092B-C50C-407E-A947-70E740481C1C}">
                <a14:useLocalDpi xmlns:a14="http://schemas.microsoft.com/office/drawing/2010/main" val="0"/>
              </a:ext>
            </a:extLst>
          </a:blip>
          <a:srcRect l="88542"/>
          <a:stretch/>
        </p:blipFill>
        <p:spPr>
          <a:xfrm>
            <a:off x="10795000" y="0"/>
            <a:ext cx="1397000" cy="6858000"/>
          </a:xfrm>
          <a:prstGeom prst="rect">
            <a:avLst/>
          </a:prstGeom>
        </p:spPr>
      </p:pic>
      <p:pic>
        <p:nvPicPr>
          <p:cNvPr id="9" name="Imagen 8">
            <a:extLst>
              <a:ext uri="{FF2B5EF4-FFF2-40B4-BE49-F238E27FC236}">
                <a16:creationId xmlns:a16="http://schemas.microsoft.com/office/drawing/2014/main" id="{3C101D01-2DA6-F782-4EA0-9FBA9C4282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20796" y="2821351"/>
            <a:ext cx="648092" cy="850499"/>
          </a:xfrm>
          <a:prstGeom prst="rect">
            <a:avLst/>
          </a:prstGeom>
        </p:spPr>
      </p:pic>
      <p:sp>
        <p:nvSpPr>
          <p:cNvPr id="5" name="Título 4">
            <a:extLst>
              <a:ext uri="{FF2B5EF4-FFF2-40B4-BE49-F238E27FC236}">
                <a16:creationId xmlns:a16="http://schemas.microsoft.com/office/drawing/2014/main" id="{93E5CDCD-FA1D-1D22-D9F5-0BC7CE7EEC5E}"/>
              </a:ext>
            </a:extLst>
          </p:cNvPr>
          <p:cNvSpPr>
            <a:spLocks noGrp="1"/>
          </p:cNvSpPr>
          <p:nvPr>
            <p:ph type="title"/>
          </p:nvPr>
        </p:nvSpPr>
        <p:spPr>
          <a:xfrm>
            <a:off x="838200" y="365125"/>
            <a:ext cx="9782060" cy="1325563"/>
          </a:xfrm>
        </p:spPr>
        <p:txBody>
          <a:bodyPr>
            <a:normAutofit/>
          </a:bodyPr>
          <a:lstStyle/>
          <a:p>
            <a:r>
              <a:rPr lang="es-CR" sz="4000" b="1" dirty="0">
                <a:solidFill>
                  <a:srgbClr val="1F4F9E"/>
                </a:solidFill>
                <a:latin typeface="Roboto" panose="02000000000000000000" pitchFamily="2" charset="0"/>
                <a:ea typeface="Roboto" panose="02000000000000000000" pitchFamily="2" charset="0"/>
              </a:rPr>
              <a:t>Normativa que debe conocer:</a:t>
            </a:r>
            <a:endParaRPr lang="es-CR" sz="4000" b="1" dirty="0"/>
          </a:p>
        </p:txBody>
      </p:sp>
      <p:sp>
        <p:nvSpPr>
          <p:cNvPr id="7" name="Marcador de contenido 6">
            <a:extLst>
              <a:ext uri="{FF2B5EF4-FFF2-40B4-BE49-F238E27FC236}">
                <a16:creationId xmlns:a16="http://schemas.microsoft.com/office/drawing/2014/main" id="{1C73332A-AF49-C7F3-37EC-B176C207155A}"/>
              </a:ext>
            </a:extLst>
          </p:cNvPr>
          <p:cNvSpPr>
            <a:spLocks noGrp="1"/>
          </p:cNvSpPr>
          <p:nvPr>
            <p:ph idx="1"/>
          </p:nvPr>
        </p:nvSpPr>
        <p:spPr>
          <a:xfrm>
            <a:off x="838200" y="1322024"/>
            <a:ext cx="9956800" cy="4854939"/>
          </a:xfrm>
        </p:spPr>
        <p:txBody>
          <a:bodyPr>
            <a:normAutofit lnSpcReduction="10000"/>
          </a:bodyPr>
          <a:lstStyle/>
          <a:p>
            <a:pPr marL="0" indent="0" algn="just">
              <a:lnSpc>
                <a:spcPct val="104000"/>
              </a:lnSpc>
              <a:spcAft>
                <a:spcPts val="800"/>
              </a:spcAft>
              <a:buNone/>
            </a:pPr>
            <a:r>
              <a:rPr lang="es-CR" sz="1800" b="1" dirty="0">
                <a:effectLst/>
                <a:latin typeface="Arial" panose="020B0604020202020204" pitchFamily="34" charset="0"/>
                <a:ea typeface="Arial" panose="020B0604020202020204" pitchFamily="34" charset="0"/>
              </a:rPr>
              <a:t>Artículo 13. Interrupción del plazo para adquirir el derecho:</a:t>
            </a:r>
            <a:endParaRPr lang="es-CR" sz="1800" b="1" dirty="0">
              <a:effectLst/>
              <a:latin typeface="Calibri" panose="020F0502020204030204" pitchFamily="34" charset="0"/>
              <a:ea typeface="Calibri" panose="020F0502020204030204" pitchFamily="34" charset="0"/>
            </a:endParaRPr>
          </a:p>
          <a:p>
            <a:pPr marL="0" indent="0" algn="just">
              <a:lnSpc>
                <a:spcPct val="104000"/>
              </a:lnSpc>
              <a:spcAft>
                <a:spcPts val="800"/>
              </a:spcAft>
              <a:buNone/>
            </a:pPr>
            <a:r>
              <a:rPr lang="es-CR" sz="1800" dirty="0">
                <a:effectLst/>
                <a:latin typeface="Arial" panose="020B0604020202020204" pitchFamily="34" charset="0"/>
                <a:ea typeface="Arial" panose="020B0604020202020204" pitchFamily="34" charset="0"/>
              </a:rPr>
              <a:t>El período de cincuenta semanas para adquirir el derecho a vacaciones anuales, establecido en el artículo 9, se suspende por cualquiera de las causas que sustentan la suspensión del contrato de trabajo. </a:t>
            </a:r>
            <a:r>
              <a:rPr lang="es-CR" sz="1800" b="1" dirty="0">
                <a:effectLst/>
                <a:latin typeface="Arial" panose="020B0604020202020204" pitchFamily="34" charset="0"/>
                <a:ea typeface="Arial" panose="020B0604020202020204" pitchFamily="34" charset="0"/>
              </a:rPr>
              <a:t>En los casos de las incapacidades por enfermedad o accidente serán considerados los períodos dentro del año correspondiente que no superen el plazo de tres meses</a:t>
            </a:r>
            <a:r>
              <a:rPr lang="es-CR" sz="1800" dirty="0">
                <a:effectLst/>
                <a:latin typeface="Arial" panose="020B0604020202020204" pitchFamily="34" charset="0"/>
                <a:ea typeface="Arial" panose="020B0604020202020204" pitchFamily="34" charset="0"/>
              </a:rPr>
              <a:t>. En cualquier caso, el tiempo anterior a la suspensión de servicios, se agregará al período de trabajo que se ejecute luego de la finalización de la incapacidad.</a:t>
            </a:r>
            <a:endParaRPr lang="es-CR" sz="1800" dirty="0">
              <a:effectLst/>
              <a:latin typeface="Calibri" panose="020F0502020204030204" pitchFamily="34" charset="0"/>
              <a:ea typeface="Calibri" panose="020F0502020204030204" pitchFamily="34" charset="0"/>
            </a:endParaRPr>
          </a:p>
          <a:p>
            <a:pPr marL="0" indent="0" algn="just">
              <a:lnSpc>
                <a:spcPct val="104000"/>
              </a:lnSpc>
              <a:spcAft>
                <a:spcPts val="800"/>
              </a:spcAft>
              <a:buNone/>
            </a:pPr>
            <a:r>
              <a:rPr lang="es-CR" sz="1800" dirty="0">
                <a:effectLst/>
                <a:latin typeface="Arial" panose="020B0604020202020204" pitchFamily="34" charset="0"/>
                <a:ea typeface="Arial" panose="020B0604020202020204" pitchFamily="34" charset="0"/>
              </a:rPr>
              <a:t>Las </a:t>
            </a:r>
            <a:r>
              <a:rPr lang="es-CR" sz="1800" b="1" dirty="0">
                <a:effectLst/>
                <a:latin typeface="Arial" panose="020B0604020202020204" pitchFamily="34" charset="0"/>
                <a:ea typeface="Arial" panose="020B0604020202020204" pitchFamily="34" charset="0"/>
              </a:rPr>
              <a:t>licencias por maternidad </a:t>
            </a:r>
            <a:r>
              <a:rPr lang="es-CR" sz="1800" dirty="0">
                <a:effectLst/>
                <a:latin typeface="Arial" panose="020B0604020202020204" pitchFamily="34" charset="0"/>
                <a:ea typeface="Arial" panose="020B0604020202020204" pitchFamily="34" charset="0"/>
              </a:rPr>
              <a:t>no suspenderán el cómputo del plazo para adquirir derecho a vacaciones.</a:t>
            </a:r>
          </a:p>
          <a:p>
            <a:pPr marL="0" indent="0" algn="just">
              <a:lnSpc>
                <a:spcPct val="104000"/>
              </a:lnSpc>
              <a:spcAft>
                <a:spcPts val="800"/>
              </a:spcAft>
              <a:buNone/>
            </a:pPr>
            <a:r>
              <a:rPr lang="es-CR" sz="1800" b="1" dirty="0">
                <a:effectLst/>
                <a:latin typeface="Arial" panose="020B0604020202020204" pitchFamily="34" charset="0"/>
                <a:ea typeface="Calibri" panose="020F0502020204030204" pitchFamily="34" charset="0"/>
              </a:rPr>
              <a:t> </a:t>
            </a:r>
            <a:r>
              <a:rPr lang="es-CR" sz="1800" i="1" dirty="0">
                <a:effectLst/>
                <a:latin typeface="Arial" panose="020B0604020202020204" pitchFamily="34" charset="0"/>
                <a:ea typeface="Calibri" panose="020F0502020204030204" pitchFamily="34" charset="0"/>
              </a:rPr>
              <a:t>Modificado según el oficio UNA-SCU-ACUE-230-2024.</a:t>
            </a:r>
            <a:endParaRPr lang="es-CR" sz="1800" dirty="0">
              <a:effectLst/>
              <a:latin typeface="Calibri" panose="020F0502020204030204" pitchFamily="34" charset="0"/>
              <a:ea typeface="Calibri" panose="020F0502020204030204" pitchFamily="34" charset="0"/>
            </a:endParaRPr>
          </a:p>
          <a:p>
            <a:pPr marL="0" indent="0" algn="just">
              <a:lnSpc>
                <a:spcPct val="104000"/>
              </a:lnSpc>
              <a:spcAft>
                <a:spcPts val="800"/>
              </a:spcAft>
              <a:buNone/>
            </a:pPr>
            <a:r>
              <a:rPr lang="es-CR" sz="1800" b="1" dirty="0">
                <a:effectLst/>
                <a:latin typeface="Arial" panose="020B0604020202020204" pitchFamily="34" charset="0"/>
                <a:ea typeface="Arial" panose="020B0604020202020204" pitchFamily="34" charset="0"/>
              </a:rPr>
              <a:t>Artículo 14. Permisos con goce de salario o sin este:</a:t>
            </a:r>
            <a:endParaRPr lang="es-CR" sz="1800" b="1" dirty="0">
              <a:effectLst/>
              <a:latin typeface="Calibri" panose="020F0502020204030204" pitchFamily="34" charset="0"/>
              <a:ea typeface="Calibri" panose="020F0502020204030204" pitchFamily="34" charset="0"/>
            </a:endParaRPr>
          </a:p>
          <a:p>
            <a:pPr marL="0" indent="0" algn="just">
              <a:lnSpc>
                <a:spcPct val="104000"/>
              </a:lnSpc>
              <a:spcAft>
                <a:spcPts val="800"/>
              </a:spcAft>
              <a:buNone/>
            </a:pPr>
            <a:r>
              <a:rPr lang="es-CR" sz="1800" dirty="0">
                <a:effectLst/>
                <a:latin typeface="Arial" panose="020B0604020202020204" pitchFamily="34" charset="0"/>
                <a:ea typeface="Arial" panose="020B0604020202020204" pitchFamily="34" charset="0"/>
              </a:rPr>
              <a:t>El personal universitario que disfruta de permisos sin goce de salario </a:t>
            </a:r>
            <a:r>
              <a:rPr lang="es-CR" sz="1800" b="1" dirty="0">
                <a:effectLst/>
                <a:latin typeface="Arial" panose="020B0604020202020204" pitchFamily="34" charset="0"/>
                <a:ea typeface="Arial" panose="020B0604020202020204" pitchFamily="34" charset="0"/>
              </a:rPr>
              <a:t>no acumula derecho a vacaciones </a:t>
            </a:r>
            <a:r>
              <a:rPr lang="es-CR" sz="1800" dirty="0">
                <a:effectLst/>
                <a:latin typeface="Arial" panose="020B0604020202020204" pitchFamily="34" charset="0"/>
                <a:ea typeface="Arial" panose="020B0604020202020204" pitchFamily="34" charset="0"/>
              </a:rPr>
              <a:t>durante ese período. …</a:t>
            </a:r>
            <a:endParaRPr lang="es-CR" sz="1800" dirty="0">
              <a:effectLst/>
              <a:latin typeface="Calibri" panose="020F0502020204030204" pitchFamily="34" charset="0"/>
              <a:ea typeface="Calibri" panose="020F0502020204030204" pitchFamily="34" charset="0"/>
            </a:endParaRPr>
          </a:p>
          <a:p>
            <a:pPr marL="0" indent="0" algn="just">
              <a:buNone/>
            </a:pPr>
            <a:endParaRPr lang="es-CR" dirty="0"/>
          </a:p>
        </p:txBody>
      </p:sp>
    </p:spTree>
    <p:extLst>
      <p:ext uri="{BB962C8B-B14F-4D97-AF65-F5344CB8AC3E}">
        <p14:creationId xmlns:p14="http://schemas.microsoft.com/office/powerpoint/2010/main" val="132458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88"/>
        <p:cNvGrpSpPr/>
        <p:nvPr/>
      </p:nvGrpSpPr>
      <p:grpSpPr>
        <a:xfrm>
          <a:off x="0" y="0"/>
          <a:ext cx="0" cy="0"/>
          <a:chOff x="0" y="0"/>
          <a:chExt cx="0" cy="0"/>
        </a:xfrm>
      </p:grpSpPr>
      <p:sp>
        <p:nvSpPr>
          <p:cNvPr id="4" name="Rectángulo 3">
            <a:extLst>
              <a:ext uri="{FF2B5EF4-FFF2-40B4-BE49-F238E27FC236}">
                <a16:creationId xmlns:a16="http://schemas.microsoft.com/office/drawing/2014/main" id="{B3EDF608-605B-C02C-3EE9-E29CB8DE175B}"/>
              </a:ext>
            </a:extLst>
          </p:cNvPr>
          <p:cNvSpPr/>
          <p:nvPr/>
        </p:nvSpPr>
        <p:spPr>
          <a:xfrm>
            <a:off x="0" y="0"/>
            <a:ext cx="1222744" cy="6858000"/>
          </a:xfrm>
          <a:prstGeom prst="rect">
            <a:avLst/>
          </a:prstGeom>
          <a:solidFill>
            <a:srgbClr val="1F4F9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5" name="Imagen 4">
            <a:extLst>
              <a:ext uri="{FF2B5EF4-FFF2-40B4-BE49-F238E27FC236}">
                <a16:creationId xmlns:a16="http://schemas.microsoft.com/office/drawing/2014/main" id="{C1ACBAFA-06DD-8953-0019-845BBFFEA4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205" y="5751713"/>
            <a:ext cx="648092" cy="850499"/>
          </a:xfrm>
          <a:prstGeom prst="rect">
            <a:avLst/>
          </a:prstGeom>
        </p:spPr>
      </p:pic>
      <p:pic>
        <p:nvPicPr>
          <p:cNvPr id="6" name="Imagen 5">
            <a:extLst>
              <a:ext uri="{FF2B5EF4-FFF2-40B4-BE49-F238E27FC236}">
                <a16:creationId xmlns:a16="http://schemas.microsoft.com/office/drawing/2014/main" id="{E55B3F47-44B2-8E4B-7382-F2806D38F9DC}"/>
              </a:ext>
            </a:extLst>
          </p:cNvPr>
          <p:cNvPicPr>
            <a:picLocks noChangeAspect="1"/>
          </p:cNvPicPr>
          <p:nvPr/>
        </p:nvPicPr>
        <p:blipFill rotWithShape="1">
          <a:blip r:embed="rId4">
            <a:extLst>
              <a:ext uri="{28A0092B-C50C-407E-A947-70E740481C1C}">
                <a14:useLocalDpi xmlns:a14="http://schemas.microsoft.com/office/drawing/2010/main" val="0"/>
              </a:ext>
            </a:extLst>
          </a:blip>
          <a:srcRect l="87500" b="75674"/>
          <a:stretch/>
        </p:blipFill>
        <p:spPr>
          <a:xfrm>
            <a:off x="10668000" y="-97543"/>
            <a:ext cx="1524000" cy="1668035"/>
          </a:xfrm>
          <a:prstGeom prst="rect">
            <a:avLst/>
          </a:prstGeom>
        </p:spPr>
      </p:pic>
      <p:sp>
        <p:nvSpPr>
          <p:cNvPr id="7" name="Título 1">
            <a:extLst>
              <a:ext uri="{FF2B5EF4-FFF2-40B4-BE49-F238E27FC236}">
                <a16:creationId xmlns:a16="http://schemas.microsoft.com/office/drawing/2014/main" id="{0BBD84C1-2D4B-DDD3-C2D1-B8CE1B9225C7}"/>
              </a:ext>
            </a:extLst>
          </p:cNvPr>
          <p:cNvSpPr>
            <a:spLocks noGrp="1"/>
          </p:cNvSpPr>
          <p:nvPr>
            <p:ph type="title"/>
          </p:nvPr>
        </p:nvSpPr>
        <p:spPr>
          <a:xfrm>
            <a:off x="1356477" y="162934"/>
            <a:ext cx="8182344" cy="1325563"/>
          </a:xfrm>
        </p:spPr>
        <p:txBody>
          <a:bodyPr>
            <a:normAutofit/>
          </a:bodyPr>
          <a:lstStyle/>
          <a:p>
            <a:r>
              <a:rPr lang="es-CR" sz="4000" b="1" dirty="0">
                <a:solidFill>
                  <a:srgbClr val="1F4F9E"/>
                </a:solidFill>
                <a:latin typeface="Roboto" panose="02000000000000000000" pitchFamily="2" charset="0"/>
                <a:ea typeface="Roboto" panose="02000000000000000000" pitchFamily="2" charset="0"/>
              </a:rPr>
              <a:t>Aspectos importantes:</a:t>
            </a:r>
          </a:p>
        </p:txBody>
      </p:sp>
      <p:sp>
        <p:nvSpPr>
          <p:cNvPr id="8" name="Marcador de contenido 2">
            <a:extLst>
              <a:ext uri="{FF2B5EF4-FFF2-40B4-BE49-F238E27FC236}">
                <a16:creationId xmlns:a16="http://schemas.microsoft.com/office/drawing/2014/main" id="{4703DCB3-6E54-1DF5-99DD-2DB5B0B51559}"/>
              </a:ext>
            </a:extLst>
          </p:cNvPr>
          <p:cNvSpPr txBox="1">
            <a:spLocks/>
          </p:cNvSpPr>
          <p:nvPr/>
        </p:nvSpPr>
        <p:spPr>
          <a:xfrm>
            <a:off x="1356477" y="1245821"/>
            <a:ext cx="10515600" cy="4674832"/>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Font typeface="Arial" panose="020B0604020202020204" pitchFamily="34" charset="0"/>
              <a:buNone/>
              <a:tabLst>
                <a:tab pos="449580" algn="l"/>
              </a:tabLst>
            </a:pPr>
            <a:endParaRPr lang="es-CR" b="1" dirty="0"/>
          </a:p>
          <a:p>
            <a:pPr marL="457200" indent="-457200" algn="just">
              <a:lnSpc>
                <a:spcPct val="107000"/>
              </a:lnSpc>
              <a:spcAft>
                <a:spcPts val="800"/>
              </a:spcAft>
              <a:buFont typeface="+mj-lt"/>
              <a:buAutoNum type="arabicPeriod"/>
              <a:tabLst>
                <a:tab pos="449580" algn="l"/>
              </a:tabLst>
            </a:pPr>
            <a:r>
              <a:rPr lang="es-CR" sz="2400" dirty="0">
                <a:latin typeface="Arial"/>
                <a:cs typeface="Times New Roman"/>
              </a:rPr>
              <a:t>Los funcionarios que antes de la entrada en vigor de la Ley Marco de Empleo Público (9 de marzo de 2023) y estaban ubicados en alguno de los escalafones del artículo 13 de la Convención Colectiva de Trabajo, se mantendrán en él, pero no podrán aumentar. </a:t>
            </a:r>
            <a:endParaRPr lang="es-CR" sz="2400" dirty="0">
              <a:latin typeface="Arial" panose="020B0604020202020204" pitchFamily="34" charset="0"/>
              <a:cs typeface="Times New Roman" panose="02020603050405020304" pitchFamily="18" charset="0"/>
            </a:endParaRPr>
          </a:p>
          <a:p>
            <a:pPr marL="457200" indent="-457200" algn="just">
              <a:lnSpc>
                <a:spcPct val="107000"/>
              </a:lnSpc>
              <a:spcAft>
                <a:spcPts val="800"/>
              </a:spcAft>
              <a:buFont typeface="+mj-lt"/>
              <a:buAutoNum type="arabicPeriod"/>
              <a:tabLst>
                <a:tab pos="449580" algn="l"/>
              </a:tabLst>
            </a:pPr>
            <a:r>
              <a:rPr lang="es-CR" sz="2400" dirty="0">
                <a:latin typeface="Arial"/>
                <a:cs typeface="Times New Roman"/>
              </a:rPr>
              <a:t>El período de vacaciones se adquiere posterior a 50 semanas de trabajo continuo. </a:t>
            </a:r>
            <a:endParaRPr lang="es-CR" sz="2400" dirty="0">
              <a:latin typeface="Arial" panose="020B0604020202020204" pitchFamily="34" charset="0"/>
              <a:cs typeface="Times New Roman" panose="02020603050405020304" pitchFamily="18" charset="0"/>
            </a:endParaRPr>
          </a:p>
          <a:p>
            <a:pPr marL="457200" indent="-457200" algn="just">
              <a:lnSpc>
                <a:spcPct val="107000"/>
              </a:lnSpc>
              <a:spcAft>
                <a:spcPts val="800"/>
              </a:spcAft>
              <a:buFont typeface="+mj-lt"/>
              <a:buAutoNum type="arabicPeriod"/>
              <a:tabLst>
                <a:tab pos="449580" algn="l"/>
              </a:tabLst>
            </a:pPr>
            <a:r>
              <a:rPr lang="es-CR" sz="2400" dirty="0">
                <a:latin typeface="Arial"/>
                <a:cs typeface="Times New Roman"/>
              </a:rPr>
              <a:t>La acumulación del derecho de vacaciones se realiza proporcional a la jornada declarada, de igual forma se realiza el descuento por disfrute de las mismas. </a:t>
            </a:r>
            <a:endParaRPr lang="es-CR" sz="2400" dirty="0">
              <a:latin typeface="Arial" panose="020B0604020202020204" pitchFamily="34" charset="0"/>
              <a:cs typeface="Times New Roman" panose="02020603050405020304" pitchFamily="18" charset="0"/>
            </a:endParaRPr>
          </a:p>
          <a:p>
            <a:pPr marL="457200" indent="-457200" algn="just">
              <a:lnSpc>
                <a:spcPct val="107000"/>
              </a:lnSpc>
              <a:spcAft>
                <a:spcPts val="800"/>
              </a:spcAft>
              <a:buFont typeface="+mj-lt"/>
              <a:buAutoNum type="arabicPeriod"/>
              <a:tabLst>
                <a:tab pos="449580" algn="l"/>
              </a:tabLst>
            </a:pPr>
            <a:endParaRPr lang="es-CR" sz="2400" dirty="0">
              <a:latin typeface="Arial" panose="020B0604020202020204" pitchFamily="34" charset="0"/>
              <a:cs typeface="Times New Roman" panose="02020603050405020304" pitchFamily="18" charset="0"/>
            </a:endParaRPr>
          </a:p>
          <a:p>
            <a:pPr marL="457200" indent="-457200" algn="just">
              <a:lnSpc>
                <a:spcPct val="107000"/>
              </a:lnSpc>
              <a:spcAft>
                <a:spcPts val="800"/>
              </a:spcAft>
              <a:buFont typeface="+mj-lt"/>
              <a:buAutoNum type="arabicPeriod"/>
              <a:tabLst>
                <a:tab pos="449580" algn="l"/>
              </a:tabLst>
            </a:pPr>
            <a:endParaRPr lang="es-CR" sz="2400" dirty="0">
              <a:latin typeface="Arial" panose="020B0604020202020204" pitchFamily="34" charset="0"/>
              <a:cs typeface="Times New Roman" panose="02020603050405020304" pitchFamily="18" charset="0"/>
            </a:endParaRPr>
          </a:p>
          <a:p>
            <a:pPr algn="just">
              <a:lnSpc>
                <a:spcPct val="107000"/>
              </a:lnSpc>
              <a:spcAft>
                <a:spcPts val="800"/>
              </a:spcAft>
              <a:tabLst>
                <a:tab pos="449580" algn="l"/>
              </a:tabLst>
            </a:pPr>
            <a:endParaRPr lang="es-CR" sz="2400" i="1" dirty="0">
              <a:latin typeface="Calibri" panose="020F0502020204030204" pitchFamily="34" charset="0"/>
              <a:ea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es-CR" dirty="0"/>
          </a:p>
        </p:txBody>
      </p:sp>
    </p:spTree>
    <p:extLst>
      <p:ext uri="{BB962C8B-B14F-4D97-AF65-F5344CB8AC3E}">
        <p14:creationId xmlns:p14="http://schemas.microsoft.com/office/powerpoint/2010/main" val="2627242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9205FF-9816-0EBF-30F2-4AEA83E5D73E}"/>
              </a:ext>
            </a:extLst>
          </p:cNvPr>
          <p:cNvSpPr>
            <a:spLocks noGrp="1"/>
          </p:cNvSpPr>
          <p:nvPr>
            <p:ph type="title"/>
          </p:nvPr>
        </p:nvSpPr>
        <p:spPr>
          <a:xfrm>
            <a:off x="1222744" y="342900"/>
            <a:ext cx="9445255" cy="1325563"/>
          </a:xfrm>
        </p:spPr>
        <p:txBody>
          <a:bodyPr>
            <a:normAutofit/>
          </a:bodyPr>
          <a:lstStyle/>
          <a:p>
            <a:pPr algn="ctr"/>
            <a:r>
              <a:rPr lang="es-CR" b="1" dirty="0">
                <a:solidFill>
                  <a:srgbClr val="1F4F9E"/>
                </a:solidFill>
                <a:latin typeface="Roboto" panose="02000000000000000000" pitchFamily="2" charset="0"/>
                <a:ea typeface="Roboto" panose="02000000000000000000" pitchFamily="2" charset="0"/>
                <a:cs typeface="Roboto" panose="02000000000000000000" pitchFamily="2" charset="0"/>
              </a:rPr>
              <a:t>Actualización Provisión de Vacaciones</a:t>
            </a:r>
            <a:endParaRPr lang="es-CR" sz="2800" b="1" dirty="0">
              <a:solidFill>
                <a:srgbClr val="1F4F9E"/>
              </a:solidFill>
              <a:latin typeface="Roboto" panose="02000000000000000000" pitchFamily="2" charset="0"/>
              <a:ea typeface="Roboto" panose="02000000000000000000" pitchFamily="2" charset="0"/>
            </a:endParaRPr>
          </a:p>
        </p:txBody>
      </p:sp>
      <p:sp>
        <p:nvSpPr>
          <p:cNvPr id="4" name="Rectángulo 3">
            <a:extLst>
              <a:ext uri="{FF2B5EF4-FFF2-40B4-BE49-F238E27FC236}">
                <a16:creationId xmlns:a16="http://schemas.microsoft.com/office/drawing/2014/main" id="{DBFBC522-C783-99A2-3BA0-FF97B81317DC}"/>
              </a:ext>
            </a:extLst>
          </p:cNvPr>
          <p:cNvSpPr/>
          <p:nvPr/>
        </p:nvSpPr>
        <p:spPr>
          <a:xfrm>
            <a:off x="0" y="0"/>
            <a:ext cx="1222744" cy="6858000"/>
          </a:xfrm>
          <a:prstGeom prst="rect">
            <a:avLst/>
          </a:prstGeom>
          <a:solidFill>
            <a:srgbClr val="1F4F9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11" name="Imagen 10">
            <a:extLst>
              <a:ext uri="{FF2B5EF4-FFF2-40B4-BE49-F238E27FC236}">
                <a16:creationId xmlns:a16="http://schemas.microsoft.com/office/drawing/2014/main" id="{473F82FC-C19F-9CF1-9E10-6F924A82AB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205" y="5751713"/>
            <a:ext cx="648092" cy="850499"/>
          </a:xfrm>
          <a:prstGeom prst="rect">
            <a:avLst/>
          </a:prstGeom>
        </p:spPr>
      </p:pic>
      <p:pic>
        <p:nvPicPr>
          <p:cNvPr id="12" name="Imagen 11">
            <a:extLst>
              <a:ext uri="{FF2B5EF4-FFF2-40B4-BE49-F238E27FC236}">
                <a16:creationId xmlns:a16="http://schemas.microsoft.com/office/drawing/2014/main" id="{9B4C31D1-241C-3DE0-6146-D92A9E965EA8}"/>
              </a:ext>
            </a:extLst>
          </p:cNvPr>
          <p:cNvPicPr>
            <a:picLocks noChangeAspect="1"/>
          </p:cNvPicPr>
          <p:nvPr/>
        </p:nvPicPr>
        <p:blipFill rotWithShape="1">
          <a:blip r:embed="rId4">
            <a:extLst>
              <a:ext uri="{28A0092B-C50C-407E-A947-70E740481C1C}">
                <a14:useLocalDpi xmlns:a14="http://schemas.microsoft.com/office/drawing/2010/main" val="0"/>
              </a:ext>
            </a:extLst>
          </a:blip>
          <a:srcRect l="87500" b="75674"/>
          <a:stretch/>
        </p:blipFill>
        <p:spPr>
          <a:xfrm>
            <a:off x="10668000" y="428"/>
            <a:ext cx="1524000" cy="1668035"/>
          </a:xfrm>
          <a:prstGeom prst="rect">
            <a:avLst/>
          </a:prstGeom>
        </p:spPr>
      </p:pic>
      <p:sp>
        <p:nvSpPr>
          <p:cNvPr id="3" name="CuadroTexto 2">
            <a:extLst>
              <a:ext uri="{FF2B5EF4-FFF2-40B4-BE49-F238E27FC236}">
                <a16:creationId xmlns:a16="http://schemas.microsoft.com/office/drawing/2014/main" id="{99BE591F-BCE8-7F86-C8DE-FD70E56B48F5}"/>
              </a:ext>
            </a:extLst>
          </p:cNvPr>
          <p:cNvSpPr txBox="1"/>
          <p:nvPr/>
        </p:nvSpPr>
        <p:spPr>
          <a:xfrm>
            <a:off x="1222744" y="1783066"/>
            <a:ext cx="9117403" cy="2862322"/>
          </a:xfrm>
          <a:prstGeom prst="rect">
            <a:avLst/>
          </a:prstGeom>
          <a:noFill/>
        </p:spPr>
        <p:txBody>
          <a:bodyPr wrap="square">
            <a:spAutoFit/>
          </a:bodyPr>
          <a:lstStyle/>
          <a:p>
            <a:pPr marL="0" indent="0" algn="just">
              <a:buNone/>
            </a:pPr>
            <a:r>
              <a:rPr lang="es-CR" b="1" dirty="0">
                <a:ea typeface="Calibri"/>
                <a:cs typeface="Calibri"/>
              </a:rPr>
              <a:t>El Proyecto deberá:</a:t>
            </a:r>
            <a:r>
              <a:rPr lang="es-CR" dirty="0">
                <a:ea typeface="Calibri"/>
                <a:cs typeface="Calibri"/>
              </a:rPr>
              <a:t> </a:t>
            </a:r>
          </a:p>
          <a:p>
            <a:pPr algn="just"/>
            <a:r>
              <a:rPr lang="es-CR" dirty="0">
                <a:ea typeface="+mn-lt"/>
                <a:cs typeface="+mn-lt"/>
              </a:rPr>
              <a:t>Enviar oficio a FUNDAUNA, para actualizar el saldo de vacaciones del personal con menos de 1 año de haber finalizado el contrato laboral  y este por contratarse nuevamente o bien tiene contrato activo.</a:t>
            </a:r>
          </a:p>
          <a:p>
            <a:pPr algn="just"/>
            <a:r>
              <a:rPr lang="es-CR" dirty="0">
                <a:ea typeface="+mn-lt"/>
                <a:cs typeface="+mn-lt"/>
              </a:rPr>
              <a:t>El oficio deberá contener como mínimo la siguiente información:</a:t>
            </a:r>
            <a:endParaRPr lang="es-ES" dirty="0">
              <a:ea typeface="+mn-lt"/>
              <a:cs typeface="+mn-lt"/>
            </a:endParaRPr>
          </a:p>
          <a:p>
            <a:pPr lvl="1" algn="just">
              <a:buFont typeface="Courier New" panose="020B0604020202020204" pitchFamily="34" charset="0"/>
              <a:buChar char="o"/>
            </a:pPr>
            <a:r>
              <a:rPr lang="es-CR" dirty="0">
                <a:ea typeface="+mn-lt"/>
                <a:cs typeface="+mn-lt"/>
              </a:rPr>
              <a:t>Nombre de o los funcionarios.</a:t>
            </a:r>
            <a:endParaRPr lang="es-ES" dirty="0">
              <a:ea typeface="+mn-lt"/>
              <a:cs typeface="+mn-lt"/>
            </a:endParaRPr>
          </a:p>
          <a:p>
            <a:pPr lvl="1" algn="just">
              <a:buFont typeface="Courier New" panose="020B0604020202020204" pitchFamily="34" charset="0"/>
              <a:buChar char="o"/>
            </a:pPr>
            <a:r>
              <a:rPr lang="es-CR" dirty="0">
                <a:ea typeface="+mn-lt"/>
                <a:cs typeface="+mn-lt"/>
              </a:rPr>
              <a:t>Número de cédula.</a:t>
            </a:r>
            <a:endParaRPr lang="es-ES" dirty="0">
              <a:ea typeface="+mn-lt"/>
              <a:cs typeface="+mn-lt"/>
            </a:endParaRPr>
          </a:p>
          <a:p>
            <a:pPr lvl="1" algn="just">
              <a:buFont typeface="Courier New" panose="020B0604020202020204" pitchFamily="34" charset="0"/>
              <a:buChar char="o"/>
            </a:pPr>
            <a:r>
              <a:rPr lang="es-CR" dirty="0">
                <a:ea typeface="+mn-lt"/>
                <a:cs typeface="+mn-lt"/>
              </a:rPr>
              <a:t>Saldo de vacaciones con corte al mes anterior. </a:t>
            </a:r>
          </a:p>
          <a:p>
            <a:pPr lvl="1" algn="just">
              <a:buFont typeface="Courier New" panose="020B0604020202020204" pitchFamily="34" charset="0"/>
              <a:buChar char="o"/>
            </a:pPr>
            <a:r>
              <a:rPr lang="es-CR" dirty="0">
                <a:ea typeface="+mn-lt"/>
                <a:cs typeface="+mn-lt"/>
              </a:rPr>
              <a:t>Adjuntar boletas de vacaciones firmadas por el interesado y responsable del proyecto.</a:t>
            </a:r>
          </a:p>
        </p:txBody>
      </p:sp>
    </p:spTree>
    <p:extLst>
      <p:ext uri="{BB962C8B-B14F-4D97-AF65-F5344CB8AC3E}">
        <p14:creationId xmlns:p14="http://schemas.microsoft.com/office/powerpoint/2010/main" val="1055321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9205FF-9816-0EBF-30F2-4AEA83E5D73E}"/>
              </a:ext>
            </a:extLst>
          </p:cNvPr>
          <p:cNvSpPr>
            <a:spLocks noGrp="1"/>
          </p:cNvSpPr>
          <p:nvPr>
            <p:ph type="title"/>
          </p:nvPr>
        </p:nvSpPr>
        <p:spPr>
          <a:xfrm>
            <a:off x="1222744" y="342900"/>
            <a:ext cx="9445255" cy="1325563"/>
          </a:xfrm>
        </p:spPr>
        <p:txBody>
          <a:bodyPr>
            <a:normAutofit/>
          </a:bodyPr>
          <a:lstStyle/>
          <a:p>
            <a:pPr algn="ctr"/>
            <a:r>
              <a:rPr lang="es-CR" b="1" dirty="0">
                <a:solidFill>
                  <a:srgbClr val="1F4F9E"/>
                </a:solidFill>
                <a:latin typeface="Roboto" panose="02000000000000000000" pitchFamily="2" charset="0"/>
                <a:ea typeface="Roboto" panose="02000000000000000000" pitchFamily="2" charset="0"/>
                <a:cs typeface="Roboto" panose="02000000000000000000" pitchFamily="2" charset="0"/>
              </a:rPr>
              <a:t>Liquidación de Vacaciones</a:t>
            </a:r>
            <a:endParaRPr lang="es-CR" sz="2800" b="1" dirty="0">
              <a:solidFill>
                <a:srgbClr val="1F4F9E"/>
              </a:solidFill>
              <a:latin typeface="Roboto" panose="02000000000000000000" pitchFamily="2" charset="0"/>
              <a:ea typeface="Roboto" panose="02000000000000000000" pitchFamily="2" charset="0"/>
            </a:endParaRPr>
          </a:p>
        </p:txBody>
      </p:sp>
      <p:sp>
        <p:nvSpPr>
          <p:cNvPr id="4" name="Rectángulo 3">
            <a:extLst>
              <a:ext uri="{FF2B5EF4-FFF2-40B4-BE49-F238E27FC236}">
                <a16:creationId xmlns:a16="http://schemas.microsoft.com/office/drawing/2014/main" id="{DBFBC522-C783-99A2-3BA0-FF97B81317DC}"/>
              </a:ext>
            </a:extLst>
          </p:cNvPr>
          <p:cNvSpPr/>
          <p:nvPr/>
        </p:nvSpPr>
        <p:spPr>
          <a:xfrm>
            <a:off x="0" y="0"/>
            <a:ext cx="1222744" cy="6858000"/>
          </a:xfrm>
          <a:prstGeom prst="rect">
            <a:avLst/>
          </a:prstGeom>
          <a:solidFill>
            <a:srgbClr val="1F4F9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11" name="Imagen 10">
            <a:extLst>
              <a:ext uri="{FF2B5EF4-FFF2-40B4-BE49-F238E27FC236}">
                <a16:creationId xmlns:a16="http://schemas.microsoft.com/office/drawing/2014/main" id="{473F82FC-C19F-9CF1-9E10-6F924A82AB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205" y="5751713"/>
            <a:ext cx="648092" cy="850499"/>
          </a:xfrm>
          <a:prstGeom prst="rect">
            <a:avLst/>
          </a:prstGeom>
        </p:spPr>
      </p:pic>
      <p:pic>
        <p:nvPicPr>
          <p:cNvPr id="12" name="Imagen 11">
            <a:extLst>
              <a:ext uri="{FF2B5EF4-FFF2-40B4-BE49-F238E27FC236}">
                <a16:creationId xmlns:a16="http://schemas.microsoft.com/office/drawing/2014/main" id="{9B4C31D1-241C-3DE0-6146-D92A9E965EA8}"/>
              </a:ext>
            </a:extLst>
          </p:cNvPr>
          <p:cNvPicPr>
            <a:picLocks noChangeAspect="1"/>
          </p:cNvPicPr>
          <p:nvPr/>
        </p:nvPicPr>
        <p:blipFill rotWithShape="1">
          <a:blip r:embed="rId4">
            <a:extLst>
              <a:ext uri="{28A0092B-C50C-407E-A947-70E740481C1C}">
                <a14:useLocalDpi xmlns:a14="http://schemas.microsoft.com/office/drawing/2010/main" val="0"/>
              </a:ext>
            </a:extLst>
          </a:blip>
          <a:srcRect l="87500" b="75674"/>
          <a:stretch/>
        </p:blipFill>
        <p:spPr>
          <a:xfrm>
            <a:off x="10668000" y="428"/>
            <a:ext cx="1524000" cy="1668035"/>
          </a:xfrm>
          <a:prstGeom prst="rect">
            <a:avLst/>
          </a:prstGeom>
        </p:spPr>
      </p:pic>
      <p:sp>
        <p:nvSpPr>
          <p:cNvPr id="3" name="CuadroTexto 2">
            <a:extLst>
              <a:ext uri="{FF2B5EF4-FFF2-40B4-BE49-F238E27FC236}">
                <a16:creationId xmlns:a16="http://schemas.microsoft.com/office/drawing/2014/main" id="{99BE591F-BCE8-7F86-C8DE-FD70E56B48F5}"/>
              </a:ext>
            </a:extLst>
          </p:cNvPr>
          <p:cNvSpPr txBox="1"/>
          <p:nvPr/>
        </p:nvSpPr>
        <p:spPr>
          <a:xfrm>
            <a:off x="1222744" y="1783066"/>
            <a:ext cx="9117403" cy="3416320"/>
          </a:xfrm>
          <a:prstGeom prst="rect">
            <a:avLst/>
          </a:prstGeom>
          <a:noFill/>
        </p:spPr>
        <p:txBody>
          <a:bodyPr wrap="square">
            <a:spAutoFit/>
          </a:bodyPr>
          <a:lstStyle/>
          <a:p>
            <a:pPr marL="0" indent="0" algn="just">
              <a:buNone/>
            </a:pPr>
            <a:r>
              <a:rPr lang="es-CR" b="1" dirty="0">
                <a:ea typeface="Calibri"/>
                <a:cs typeface="Calibri"/>
              </a:rPr>
              <a:t>El Proyecto deberá:</a:t>
            </a:r>
            <a:r>
              <a:rPr lang="es-CR" dirty="0">
                <a:ea typeface="Calibri"/>
                <a:cs typeface="Calibri"/>
              </a:rPr>
              <a:t> </a:t>
            </a:r>
          </a:p>
          <a:p>
            <a:pPr algn="just"/>
            <a:r>
              <a:rPr lang="es-CR" dirty="0">
                <a:ea typeface="+mn-lt"/>
                <a:cs typeface="+mn-lt"/>
              </a:rPr>
              <a:t>Enviar oficio a FUNDAUNA, para solicitar el pago de extremos laborales, en aquellos casos de que el personal ya no labora para los Proyectos o la UNA y tenga menos de 1 año de haber finalizado el contrato laboral.</a:t>
            </a:r>
          </a:p>
          <a:p>
            <a:pPr algn="just"/>
            <a:r>
              <a:rPr lang="es-CR" dirty="0">
                <a:ea typeface="+mn-lt"/>
                <a:cs typeface="+mn-lt"/>
              </a:rPr>
              <a:t>El oficio deberá contener como mínimo la siguiente información:</a:t>
            </a:r>
            <a:endParaRPr lang="es-ES" dirty="0">
              <a:ea typeface="+mn-lt"/>
              <a:cs typeface="+mn-lt"/>
            </a:endParaRPr>
          </a:p>
          <a:p>
            <a:pPr lvl="1" algn="just">
              <a:buFont typeface="Courier New" panose="020B0604020202020204" pitchFamily="34" charset="0"/>
              <a:buChar char="o"/>
            </a:pPr>
            <a:r>
              <a:rPr lang="es-CR" dirty="0">
                <a:ea typeface="+mn-lt"/>
                <a:cs typeface="+mn-lt"/>
              </a:rPr>
              <a:t>Nombre de o los funcionarios.</a:t>
            </a:r>
            <a:endParaRPr lang="es-ES" dirty="0">
              <a:ea typeface="+mn-lt"/>
              <a:cs typeface="+mn-lt"/>
            </a:endParaRPr>
          </a:p>
          <a:p>
            <a:pPr lvl="1" algn="just">
              <a:buFont typeface="Courier New" panose="020B0604020202020204" pitchFamily="34" charset="0"/>
              <a:buChar char="o"/>
            </a:pPr>
            <a:r>
              <a:rPr lang="es-CR" dirty="0">
                <a:ea typeface="+mn-lt"/>
                <a:cs typeface="+mn-lt"/>
              </a:rPr>
              <a:t>Número de cédula.</a:t>
            </a:r>
            <a:endParaRPr lang="es-ES" dirty="0">
              <a:ea typeface="+mn-lt"/>
              <a:cs typeface="+mn-lt"/>
            </a:endParaRPr>
          </a:p>
          <a:p>
            <a:pPr lvl="1" algn="just">
              <a:buFont typeface="Courier New" panose="020B0604020202020204" pitchFamily="34" charset="0"/>
              <a:buChar char="o"/>
            </a:pPr>
            <a:r>
              <a:rPr lang="es-CR" dirty="0">
                <a:ea typeface="+mn-lt"/>
                <a:cs typeface="+mn-lt"/>
              </a:rPr>
              <a:t>Saldo de vacaciones por liquidar. </a:t>
            </a:r>
          </a:p>
          <a:p>
            <a:pPr lvl="1" algn="just">
              <a:buFont typeface="Courier New" panose="020B0604020202020204" pitchFamily="34" charset="0"/>
              <a:buChar char="o"/>
            </a:pPr>
            <a:r>
              <a:rPr lang="es-CR" dirty="0">
                <a:ea typeface="+mn-lt"/>
                <a:cs typeface="+mn-lt"/>
              </a:rPr>
              <a:t>Adjuntar boletas de vacaciones firmadas por el interesado y responsable del proyecto.</a:t>
            </a:r>
          </a:p>
          <a:p>
            <a:pPr lvl="1" algn="just">
              <a:buFont typeface="Courier New" panose="020B0604020202020204" pitchFamily="34" charset="0"/>
              <a:buChar char="o"/>
            </a:pPr>
            <a:endParaRPr lang="es-CR" dirty="0">
              <a:ea typeface="+mn-lt"/>
              <a:cs typeface="+mn-lt"/>
            </a:endParaRPr>
          </a:p>
          <a:p>
            <a:pPr algn="just"/>
            <a:r>
              <a:rPr lang="es-CR" dirty="0">
                <a:ea typeface="+mn-lt"/>
                <a:cs typeface="+mn-lt"/>
              </a:rPr>
              <a:t>Posteriormente, FUNDAUNA </a:t>
            </a:r>
          </a:p>
        </p:txBody>
      </p:sp>
    </p:spTree>
    <p:extLst>
      <p:ext uri="{BB962C8B-B14F-4D97-AF65-F5344CB8AC3E}">
        <p14:creationId xmlns:p14="http://schemas.microsoft.com/office/powerpoint/2010/main" val="3334141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9205FF-9816-0EBF-30F2-4AEA83E5D73E}"/>
              </a:ext>
            </a:extLst>
          </p:cNvPr>
          <p:cNvSpPr>
            <a:spLocks noGrp="1"/>
          </p:cNvSpPr>
          <p:nvPr>
            <p:ph type="title"/>
          </p:nvPr>
        </p:nvSpPr>
        <p:spPr>
          <a:xfrm>
            <a:off x="1222744" y="342900"/>
            <a:ext cx="9445255" cy="1325563"/>
          </a:xfrm>
        </p:spPr>
        <p:txBody>
          <a:bodyPr>
            <a:normAutofit/>
          </a:bodyPr>
          <a:lstStyle/>
          <a:p>
            <a:r>
              <a:rPr lang="es-CR" b="1" dirty="0">
                <a:solidFill>
                  <a:srgbClr val="1F4F9E"/>
                </a:solidFill>
                <a:latin typeface="Roboto" panose="02000000000000000000" pitchFamily="2" charset="0"/>
                <a:ea typeface="Roboto" panose="02000000000000000000" pitchFamily="2" charset="0"/>
                <a:cs typeface="Roboto" panose="02000000000000000000" pitchFamily="2" charset="0"/>
              </a:rPr>
              <a:t>Devolución Provisión de Vacaciones</a:t>
            </a:r>
            <a:endParaRPr lang="es-CR" sz="2800" b="1" dirty="0">
              <a:solidFill>
                <a:srgbClr val="1F4F9E"/>
              </a:solidFill>
              <a:latin typeface="Roboto" panose="02000000000000000000" pitchFamily="2" charset="0"/>
              <a:ea typeface="Roboto" panose="02000000000000000000" pitchFamily="2" charset="0"/>
            </a:endParaRPr>
          </a:p>
        </p:txBody>
      </p:sp>
      <p:sp>
        <p:nvSpPr>
          <p:cNvPr id="4" name="Rectángulo 3">
            <a:extLst>
              <a:ext uri="{FF2B5EF4-FFF2-40B4-BE49-F238E27FC236}">
                <a16:creationId xmlns:a16="http://schemas.microsoft.com/office/drawing/2014/main" id="{DBFBC522-C783-99A2-3BA0-FF97B81317DC}"/>
              </a:ext>
            </a:extLst>
          </p:cNvPr>
          <p:cNvSpPr/>
          <p:nvPr/>
        </p:nvSpPr>
        <p:spPr>
          <a:xfrm>
            <a:off x="0" y="0"/>
            <a:ext cx="1222744" cy="6858000"/>
          </a:xfrm>
          <a:prstGeom prst="rect">
            <a:avLst/>
          </a:prstGeom>
          <a:solidFill>
            <a:srgbClr val="1F4F9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11" name="Imagen 10">
            <a:extLst>
              <a:ext uri="{FF2B5EF4-FFF2-40B4-BE49-F238E27FC236}">
                <a16:creationId xmlns:a16="http://schemas.microsoft.com/office/drawing/2014/main" id="{473F82FC-C19F-9CF1-9E10-6F924A82AB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205" y="5751713"/>
            <a:ext cx="648092" cy="850499"/>
          </a:xfrm>
          <a:prstGeom prst="rect">
            <a:avLst/>
          </a:prstGeom>
        </p:spPr>
      </p:pic>
      <p:pic>
        <p:nvPicPr>
          <p:cNvPr id="12" name="Imagen 11">
            <a:extLst>
              <a:ext uri="{FF2B5EF4-FFF2-40B4-BE49-F238E27FC236}">
                <a16:creationId xmlns:a16="http://schemas.microsoft.com/office/drawing/2014/main" id="{9B4C31D1-241C-3DE0-6146-D92A9E965EA8}"/>
              </a:ext>
            </a:extLst>
          </p:cNvPr>
          <p:cNvPicPr>
            <a:picLocks noChangeAspect="1"/>
          </p:cNvPicPr>
          <p:nvPr/>
        </p:nvPicPr>
        <p:blipFill rotWithShape="1">
          <a:blip r:embed="rId4">
            <a:extLst>
              <a:ext uri="{28A0092B-C50C-407E-A947-70E740481C1C}">
                <a14:useLocalDpi xmlns:a14="http://schemas.microsoft.com/office/drawing/2010/main" val="0"/>
              </a:ext>
            </a:extLst>
          </a:blip>
          <a:srcRect l="87500" b="75674"/>
          <a:stretch/>
        </p:blipFill>
        <p:spPr>
          <a:xfrm>
            <a:off x="10668000" y="428"/>
            <a:ext cx="1524000" cy="1668035"/>
          </a:xfrm>
          <a:prstGeom prst="rect">
            <a:avLst/>
          </a:prstGeom>
        </p:spPr>
      </p:pic>
      <p:sp>
        <p:nvSpPr>
          <p:cNvPr id="3" name="CuadroTexto 2">
            <a:extLst>
              <a:ext uri="{FF2B5EF4-FFF2-40B4-BE49-F238E27FC236}">
                <a16:creationId xmlns:a16="http://schemas.microsoft.com/office/drawing/2014/main" id="{99BE591F-BCE8-7F86-C8DE-FD70E56B48F5}"/>
              </a:ext>
            </a:extLst>
          </p:cNvPr>
          <p:cNvSpPr txBox="1"/>
          <p:nvPr/>
        </p:nvSpPr>
        <p:spPr>
          <a:xfrm>
            <a:off x="1222744" y="1783066"/>
            <a:ext cx="9117403" cy="2585323"/>
          </a:xfrm>
          <a:prstGeom prst="rect">
            <a:avLst/>
          </a:prstGeom>
          <a:noFill/>
        </p:spPr>
        <p:txBody>
          <a:bodyPr wrap="square">
            <a:spAutoFit/>
          </a:bodyPr>
          <a:lstStyle/>
          <a:p>
            <a:pPr marL="0" indent="0" algn="just">
              <a:buNone/>
            </a:pPr>
            <a:r>
              <a:rPr lang="es-CR" b="1" dirty="0">
                <a:ea typeface="Calibri"/>
                <a:cs typeface="Calibri"/>
              </a:rPr>
              <a:t>El Proyecto deberá:</a:t>
            </a:r>
            <a:r>
              <a:rPr lang="es-CR" dirty="0">
                <a:ea typeface="Calibri"/>
                <a:cs typeface="Calibri"/>
              </a:rPr>
              <a:t> </a:t>
            </a:r>
          </a:p>
          <a:p>
            <a:pPr algn="just"/>
            <a:r>
              <a:rPr lang="es-CR" dirty="0">
                <a:ea typeface="+mn-lt"/>
                <a:cs typeface="+mn-lt"/>
              </a:rPr>
              <a:t>Solicitar a FUNDAUNA la devolución de la provisión de vacaciones en el caso de que el derecho del trabajador haya prescrito y exista un saldo de vacaciones pendiente de liquidar. </a:t>
            </a:r>
          </a:p>
          <a:p>
            <a:pPr algn="just"/>
            <a:r>
              <a:rPr lang="es-CR" dirty="0">
                <a:ea typeface="+mn-lt"/>
                <a:cs typeface="+mn-lt"/>
              </a:rPr>
              <a:t>El oficio deberá contener como mínimo la siguiente información:</a:t>
            </a:r>
            <a:endParaRPr lang="es-ES" dirty="0">
              <a:ea typeface="+mn-lt"/>
              <a:cs typeface="+mn-lt"/>
            </a:endParaRPr>
          </a:p>
          <a:p>
            <a:pPr lvl="1" algn="just">
              <a:buFont typeface="Courier New" panose="020B0604020202020204" pitchFamily="34" charset="0"/>
              <a:buChar char="o"/>
            </a:pPr>
            <a:r>
              <a:rPr lang="es-CR" dirty="0">
                <a:ea typeface="+mn-lt"/>
                <a:cs typeface="+mn-lt"/>
              </a:rPr>
              <a:t>Nombre de o los funcionarios.</a:t>
            </a:r>
            <a:endParaRPr lang="es-ES" dirty="0">
              <a:ea typeface="+mn-lt"/>
              <a:cs typeface="+mn-lt"/>
            </a:endParaRPr>
          </a:p>
          <a:p>
            <a:pPr lvl="1" algn="just">
              <a:buFont typeface="Courier New" panose="020B0604020202020204" pitchFamily="34" charset="0"/>
              <a:buChar char="o"/>
            </a:pPr>
            <a:r>
              <a:rPr lang="es-CR" dirty="0">
                <a:ea typeface="+mn-lt"/>
                <a:cs typeface="+mn-lt"/>
              </a:rPr>
              <a:t>Número de cédula.</a:t>
            </a:r>
            <a:endParaRPr lang="es-ES" dirty="0">
              <a:ea typeface="+mn-lt"/>
              <a:cs typeface="+mn-lt"/>
            </a:endParaRPr>
          </a:p>
          <a:p>
            <a:pPr lvl="1" algn="just">
              <a:buFont typeface="Courier New" panose="020B0604020202020204" pitchFamily="34" charset="0"/>
              <a:buChar char="o"/>
            </a:pPr>
            <a:r>
              <a:rPr lang="es-CR" dirty="0">
                <a:ea typeface="+mn-lt"/>
                <a:cs typeface="+mn-lt"/>
              </a:rPr>
              <a:t>Saldo de vacaciones </a:t>
            </a:r>
          </a:p>
          <a:p>
            <a:pPr lvl="1" algn="just">
              <a:buFont typeface="Courier New" panose="020B0604020202020204" pitchFamily="34" charset="0"/>
              <a:buChar char="o"/>
            </a:pPr>
            <a:r>
              <a:rPr lang="es-CR" dirty="0">
                <a:ea typeface="+mn-lt"/>
                <a:cs typeface="+mn-lt"/>
              </a:rPr>
              <a:t>Motivo de la solicitud</a:t>
            </a:r>
          </a:p>
        </p:txBody>
      </p:sp>
    </p:spTree>
    <p:extLst>
      <p:ext uri="{BB962C8B-B14F-4D97-AF65-F5344CB8AC3E}">
        <p14:creationId xmlns:p14="http://schemas.microsoft.com/office/powerpoint/2010/main" val="914977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9205FF-9816-0EBF-30F2-4AEA83E5D73E}"/>
              </a:ext>
            </a:extLst>
          </p:cNvPr>
          <p:cNvSpPr>
            <a:spLocks noGrp="1"/>
          </p:cNvSpPr>
          <p:nvPr>
            <p:ph type="title"/>
          </p:nvPr>
        </p:nvSpPr>
        <p:spPr>
          <a:xfrm>
            <a:off x="1222744" y="342900"/>
            <a:ext cx="9445256" cy="1325563"/>
          </a:xfrm>
        </p:spPr>
        <p:txBody>
          <a:bodyPr>
            <a:normAutofit fontScale="90000"/>
          </a:bodyPr>
          <a:lstStyle/>
          <a:p>
            <a:r>
              <a:rPr lang="es-CR" b="1" dirty="0">
                <a:solidFill>
                  <a:srgbClr val="1F4F9E"/>
                </a:solidFill>
                <a:latin typeface="Roboto" panose="02000000000000000000" pitchFamily="2" charset="0"/>
                <a:ea typeface="Roboto" panose="02000000000000000000" pitchFamily="2" charset="0"/>
                <a:cs typeface="Roboto" panose="02000000000000000000" pitchFamily="2" charset="0"/>
              </a:rPr>
              <a:t>Rubros de liquidación o traslado por medio de FUNDAUNA </a:t>
            </a:r>
            <a:br>
              <a:rPr lang="es-CR" sz="2800" b="1" dirty="0">
                <a:solidFill>
                  <a:srgbClr val="1F4F9E"/>
                </a:solidFill>
                <a:latin typeface="Roboto" panose="02000000000000000000" pitchFamily="2" charset="0"/>
                <a:ea typeface="Roboto" panose="02000000000000000000" pitchFamily="2" charset="0"/>
              </a:rPr>
            </a:br>
            <a:r>
              <a:rPr lang="es-CR" sz="2800" b="1" dirty="0">
                <a:solidFill>
                  <a:srgbClr val="1F4F9E"/>
                </a:solidFill>
                <a:latin typeface="Roboto" panose="02000000000000000000" pitchFamily="2" charset="0"/>
                <a:ea typeface="Roboto" panose="02000000000000000000" pitchFamily="2" charset="0"/>
              </a:rPr>
              <a:t>  </a:t>
            </a:r>
          </a:p>
        </p:txBody>
      </p:sp>
      <p:sp>
        <p:nvSpPr>
          <p:cNvPr id="4" name="Rectángulo 3">
            <a:extLst>
              <a:ext uri="{FF2B5EF4-FFF2-40B4-BE49-F238E27FC236}">
                <a16:creationId xmlns:a16="http://schemas.microsoft.com/office/drawing/2014/main" id="{DBFBC522-C783-99A2-3BA0-FF97B81317DC}"/>
              </a:ext>
            </a:extLst>
          </p:cNvPr>
          <p:cNvSpPr/>
          <p:nvPr/>
        </p:nvSpPr>
        <p:spPr>
          <a:xfrm>
            <a:off x="0" y="0"/>
            <a:ext cx="1222744" cy="6858000"/>
          </a:xfrm>
          <a:prstGeom prst="rect">
            <a:avLst/>
          </a:prstGeom>
          <a:solidFill>
            <a:srgbClr val="1F4F9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11" name="Imagen 10">
            <a:extLst>
              <a:ext uri="{FF2B5EF4-FFF2-40B4-BE49-F238E27FC236}">
                <a16:creationId xmlns:a16="http://schemas.microsoft.com/office/drawing/2014/main" id="{473F82FC-C19F-9CF1-9E10-6F924A82AB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205" y="5751713"/>
            <a:ext cx="648092" cy="850499"/>
          </a:xfrm>
          <a:prstGeom prst="rect">
            <a:avLst/>
          </a:prstGeom>
        </p:spPr>
      </p:pic>
      <p:pic>
        <p:nvPicPr>
          <p:cNvPr id="12" name="Imagen 11">
            <a:extLst>
              <a:ext uri="{FF2B5EF4-FFF2-40B4-BE49-F238E27FC236}">
                <a16:creationId xmlns:a16="http://schemas.microsoft.com/office/drawing/2014/main" id="{9B4C31D1-241C-3DE0-6146-D92A9E965EA8}"/>
              </a:ext>
            </a:extLst>
          </p:cNvPr>
          <p:cNvPicPr>
            <a:picLocks noChangeAspect="1"/>
          </p:cNvPicPr>
          <p:nvPr/>
        </p:nvPicPr>
        <p:blipFill rotWithShape="1">
          <a:blip r:embed="rId4">
            <a:extLst>
              <a:ext uri="{28A0092B-C50C-407E-A947-70E740481C1C}">
                <a14:useLocalDpi xmlns:a14="http://schemas.microsoft.com/office/drawing/2010/main" val="0"/>
              </a:ext>
            </a:extLst>
          </a:blip>
          <a:srcRect l="87500" b="75674"/>
          <a:stretch/>
        </p:blipFill>
        <p:spPr>
          <a:xfrm>
            <a:off x="10668000" y="428"/>
            <a:ext cx="1524000" cy="1668035"/>
          </a:xfrm>
          <a:prstGeom prst="rect">
            <a:avLst/>
          </a:prstGeom>
        </p:spPr>
      </p:pic>
      <p:sp>
        <p:nvSpPr>
          <p:cNvPr id="3" name="Marcador de contenido 2">
            <a:extLst>
              <a:ext uri="{FF2B5EF4-FFF2-40B4-BE49-F238E27FC236}">
                <a16:creationId xmlns:a16="http://schemas.microsoft.com/office/drawing/2014/main" id="{2B0D9E6E-1FE1-9BF2-5B54-66207F337BC8}"/>
              </a:ext>
            </a:extLst>
          </p:cNvPr>
          <p:cNvSpPr>
            <a:spLocks noGrp="1"/>
          </p:cNvSpPr>
          <p:nvPr>
            <p:ph idx="1"/>
          </p:nvPr>
        </p:nvSpPr>
        <p:spPr>
          <a:xfrm>
            <a:off x="1244502" y="1561220"/>
            <a:ext cx="10515600" cy="4351338"/>
          </a:xfrm>
        </p:spPr>
        <p:txBody>
          <a:bodyPr vert="horz" lIns="91440" tIns="45720" rIns="91440" bIns="45720" rtlCol="0" anchor="t">
            <a:normAutofit/>
          </a:bodyPr>
          <a:lstStyle/>
          <a:p>
            <a:pPr marL="0" indent="0" algn="just">
              <a:buNone/>
            </a:pPr>
            <a:r>
              <a:rPr lang="es-CR" b="1" dirty="0">
                <a:ea typeface="+mn-lt"/>
                <a:cs typeface="+mn-lt"/>
              </a:rPr>
              <a:t>Los rubros de liquidación dependen de la situación del funcionario:</a:t>
            </a:r>
            <a:endParaRPr lang="es-ES" b="1" dirty="0">
              <a:ea typeface="+mn-lt"/>
              <a:cs typeface="+mn-lt"/>
            </a:endParaRPr>
          </a:p>
          <a:p>
            <a:pPr algn="just"/>
            <a:r>
              <a:rPr lang="es-CR" b="1" dirty="0">
                <a:ea typeface="+mn-lt"/>
                <a:cs typeface="+mn-lt"/>
              </a:rPr>
              <a:t>Si pasa a laborar a otro proyecto</a:t>
            </a:r>
            <a:r>
              <a:rPr lang="es-CR" dirty="0">
                <a:ea typeface="+mn-lt"/>
                <a:cs typeface="+mn-lt"/>
              </a:rPr>
              <a:t>: se le liquidan únicamente vacaciones y aguinaldo; y el salario escolar se cancela según fechas previamente establecidas.</a:t>
            </a:r>
            <a:endParaRPr lang="es-CR" dirty="0"/>
          </a:p>
          <a:p>
            <a:pPr algn="just"/>
            <a:r>
              <a:rPr lang="es-CR" b="1" dirty="0">
                <a:ea typeface="+mn-lt"/>
                <a:cs typeface="+mn-lt"/>
              </a:rPr>
              <a:t>Si pasa a laborar a la UNA:</a:t>
            </a:r>
            <a:r>
              <a:rPr lang="es-CR" dirty="0">
                <a:ea typeface="+mn-lt"/>
                <a:cs typeface="+mn-lt"/>
              </a:rPr>
              <a:t> Se le pueden liquidar las vacaciones o trasladarlas a la UNA, la cesantía se traslada; el aguinaldo y salario escolar en cancelan según fechas establecidas.</a:t>
            </a:r>
            <a:endParaRPr lang="es-ES" dirty="0"/>
          </a:p>
          <a:p>
            <a:pPr algn="just"/>
            <a:r>
              <a:rPr lang="es-CR" b="1" dirty="0">
                <a:ea typeface="+mn-lt"/>
                <a:cs typeface="+mn-lt"/>
              </a:rPr>
              <a:t>Si se desvincula de la UNA:</a:t>
            </a:r>
            <a:r>
              <a:rPr lang="es-CR" dirty="0">
                <a:ea typeface="+mn-lt"/>
                <a:cs typeface="+mn-lt"/>
              </a:rPr>
              <a:t> Se le liquidan vacaciones, aguinaldo, salario escolar y cesantía (según Art. 95 Convención Colectiva). </a:t>
            </a:r>
            <a:endParaRPr lang="es-CR" dirty="0"/>
          </a:p>
          <a:p>
            <a:pPr algn="just"/>
            <a:endParaRPr lang="es-CR" dirty="0">
              <a:ea typeface="+mn-lt"/>
              <a:cs typeface="+mn-lt"/>
            </a:endParaRPr>
          </a:p>
          <a:p>
            <a:pPr lvl="1" algn="just">
              <a:buFont typeface="Courier New" panose="020B0604020202020204" pitchFamily="34" charset="0"/>
              <a:buChar char="o"/>
            </a:pPr>
            <a:endParaRPr lang="es-CR" dirty="0">
              <a:ea typeface="Calibri"/>
              <a:cs typeface="Calibri"/>
            </a:endParaRPr>
          </a:p>
          <a:p>
            <a:pPr marL="0" indent="0" algn="just">
              <a:buNone/>
            </a:pPr>
            <a:endParaRPr lang="es-CR" dirty="0">
              <a:ea typeface="Calibri"/>
              <a:cs typeface="Calibri"/>
            </a:endParaRPr>
          </a:p>
          <a:p>
            <a:pPr algn="just"/>
            <a:endParaRPr lang="es-CR" dirty="0">
              <a:ea typeface="Calibri"/>
              <a:cs typeface="Calibri"/>
            </a:endParaRPr>
          </a:p>
          <a:p>
            <a:pPr marL="0" indent="0" algn="just">
              <a:buNone/>
            </a:pPr>
            <a:endParaRPr lang="es-CR" dirty="0">
              <a:ea typeface="Calibri"/>
              <a:cs typeface="Calibri"/>
            </a:endParaRPr>
          </a:p>
          <a:p>
            <a:pPr marL="0" indent="0" algn="just">
              <a:buNone/>
            </a:pPr>
            <a:endParaRPr lang="es-CR" dirty="0">
              <a:ea typeface="Calibri"/>
              <a:cs typeface="Calibri"/>
            </a:endParaRPr>
          </a:p>
          <a:p>
            <a:pPr algn="just"/>
            <a:endParaRPr lang="es-CR" dirty="0">
              <a:ea typeface="Calibri"/>
              <a:cs typeface="Calibri"/>
            </a:endParaRPr>
          </a:p>
          <a:p>
            <a:pPr algn="just"/>
            <a:endParaRPr lang="es-CR" dirty="0">
              <a:ea typeface="Calibri"/>
              <a:cs typeface="Calibri"/>
            </a:endParaRPr>
          </a:p>
          <a:p>
            <a:endParaRPr lang="es-CR" dirty="0">
              <a:ea typeface="Calibri"/>
              <a:cs typeface="Calibri"/>
            </a:endParaRPr>
          </a:p>
        </p:txBody>
      </p:sp>
    </p:spTree>
    <p:extLst>
      <p:ext uri="{BB962C8B-B14F-4D97-AF65-F5344CB8AC3E}">
        <p14:creationId xmlns:p14="http://schemas.microsoft.com/office/powerpoint/2010/main" val="4847808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8944F480-533A-801E-B8E8-B8D2C0415C3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2" name="Título 1">
            <a:extLst>
              <a:ext uri="{FF2B5EF4-FFF2-40B4-BE49-F238E27FC236}">
                <a16:creationId xmlns:a16="http://schemas.microsoft.com/office/drawing/2014/main" id="{3ACE2B99-7E5E-BDE6-760F-26CF2107EA8A}"/>
              </a:ext>
            </a:extLst>
          </p:cNvPr>
          <p:cNvSpPr>
            <a:spLocks noGrp="1"/>
          </p:cNvSpPr>
          <p:nvPr>
            <p:ph type="title"/>
          </p:nvPr>
        </p:nvSpPr>
        <p:spPr>
          <a:xfrm>
            <a:off x="570472" y="2510562"/>
            <a:ext cx="10515600" cy="1325563"/>
          </a:xfrm>
        </p:spPr>
        <p:txBody>
          <a:bodyPr>
            <a:normAutofit/>
          </a:bodyPr>
          <a:lstStyle/>
          <a:p>
            <a:r>
              <a:rPr lang="es-MX" b="1" i="1" dirty="0">
                <a:solidFill>
                  <a:srgbClr val="1F4F9E"/>
                </a:solidFill>
                <a:latin typeface="Roboto" panose="02000000000000000000" pitchFamily="2" charset="0"/>
                <a:ea typeface="Roboto" panose="02000000000000000000" pitchFamily="2" charset="0"/>
              </a:rPr>
              <a:t>Espacio de consultas, dudas…</a:t>
            </a:r>
            <a:endParaRPr lang="es-CR" b="1" i="1" dirty="0">
              <a:solidFill>
                <a:srgbClr val="1F4F9E"/>
              </a:solidFill>
              <a:latin typeface="Roboto" panose="02000000000000000000" pitchFamily="2" charset="0"/>
              <a:ea typeface="Roboto" panose="02000000000000000000" pitchFamily="2" charset="0"/>
            </a:endParaRPr>
          </a:p>
        </p:txBody>
      </p:sp>
      <p:pic>
        <p:nvPicPr>
          <p:cNvPr id="6" name="Imagen 5">
            <a:extLst>
              <a:ext uri="{FF2B5EF4-FFF2-40B4-BE49-F238E27FC236}">
                <a16:creationId xmlns:a16="http://schemas.microsoft.com/office/drawing/2014/main" id="{327DE5E4-E322-FB5D-4B9C-8B7FEB0314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20796" y="2821351"/>
            <a:ext cx="648092" cy="850499"/>
          </a:xfrm>
          <a:prstGeom prst="rect">
            <a:avLst/>
          </a:prstGeom>
        </p:spPr>
      </p:pic>
    </p:spTree>
    <p:extLst>
      <p:ext uri="{BB962C8B-B14F-4D97-AF65-F5344CB8AC3E}">
        <p14:creationId xmlns:p14="http://schemas.microsoft.com/office/powerpoint/2010/main" val="1805652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0B3D553D-598F-FFE4-2316-8DA5D70F22C0}"/>
              </a:ext>
            </a:extLst>
          </p:cNvPr>
          <p:cNvPicPr>
            <a:picLocks noChangeAspect="1"/>
          </p:cNvPicPr>
          <p:nvPr/>
        </p:nvPicPr>
        <p:blipFill rotWithShape="1">
          <a:blip r:embed="rId2">
            <a:extLst>
              <a:ext uri="{28A0092B-C50C-407E-A947-70E740481C1C}">
                <a14:useLocalDpi xmlns:a14="http://schemas.microsoft.com/office/drawing/2010/main" val="0"/>
              </a:ext>
            </a:extLst>
          </a:blip>
          <a:srcRect l="88542"/>
          <a:stretch/>
        </p:blipFill>
        <p:spPr>
          <a:xfrm>
            <a:off x="10795000" y="0"/>
            <a:ext cx="1397000" cy="6858000"/>
          </a:xfrm>
          <a:prstGeom prst="rect">
            <a:avLst/>
          </a:prstGeom>
        </p:spPr>
      </p:pic>
      <p:pic>
        <p:nvPicPr>
          <p:cNvPr id="9" name="Imagen 8">
            <a:extLst>
              <a:ext uri="{FF2B5EF4-FFF2-40B4-BE49-F238E27FC236}">
                <a16:creationId xmlns:a16="http://schemas.microsoft.com/office/drawing/2014/main" id="{3C101D01-2DA6-F782-4EA0-9FBA9C4282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20796" y="2821351"/>
            <a:ext cx="648092" cy="850499"/>
          </a:xfrm>
          <a:prstGeom prst="rect">
            <a:avLst/>
          </a:prstGeom>
        </p:spPr>
      </p:pic>
      <p:sp>
        <p:nvSpPr>
          <p:cNvPr id="5" name="Título 4">
            <a:extLst>
              <a:ext uri="{FF2B5EF4-FFF2-40B4-BE49-F238E27FC236}">
                <a16:creationId xmlns:a16="http://schemas.microsoft.com/office/drawing/2014/main" id="{93E5CDCD-FA1D-1D22-D9F5-0BC7CE7EEC5E}"/>
              </a:ext>
            </a:extLst>
          </p:cNvPr>
          <p:cNvSpPr>
            <a:spLocks noGrp="1"/>
          </p:cNvSpPr>
          <p:nvPr>
            <p:ph type="title"/>
          </p:nvPr>
        </p:nvSpPr>
        <p:spPr>
          <a:xfrm>
            <a:off x="838200" y="365125"/>
            <a:ext cx="9782060" cy="1325563"/>
          </a:xfrm>
        </p:spPr>
        <p:txBody>
          <a:bodyPr>
            <a:normAutofit/>
          </a:bodyPr>
          <a:lstStyle/>
          <a:p>
            <a:r>
              <a:rPr lang="es-CR" sz="4000" b="1" dirty="0">
                <a:solidFill>
                  <a:srgbClr val="1F4F9E"/>
                </a:solidFill>
                <a:latin typeface="Roboto" panose="02000000000000000000" pitchFamily="2" charset="0"/>
                <a:ea typeface="Roboto" panose="02000000000000000000" pitchFamily="2" charset="0"/>
              </a:rPr>
              <a:t>Contáctenos:</a:t>
            </a:r>
            <a:endParaRPr lang="es-CR" sz="4000" b="1" dirty="0"/>
          </a:p>
        </p:txBody>
      </p:sp>
      <p:sp>
        <p:nvSpPr>
          <p:cNvPr id="7" name="Marcador de contenido 6">
            <a:extLst>
              <a:ext uri="{FF2B5EF4-FFF2-40B4-BE49-F238E27FC236}">
                <a16:creationId xmlns:a16="http://schemas.microsoft.com/office/drawing/2014/main" id="{1C73332A-AF49-C7F3-37EC-B176C207155A}"/>
              </a:ext>
            </a:extLst>
          </p:cNvPr>
          <p:cNvSpPr>
            <a:spLocks noGrp="1"/>
          </p:cNvSpPr>
          <p:nvPr>
            <p:ph idx="1"/>
          </p:nvPr>
        </p:nvSpPr>
        <p:spPr>
          <a:xfrm>
            <a:off x="838200" y="1322025"/>
            <a:ext cx="9956800" cy="2974554"/>
          </a:xfrm>
        </p:spPr>
        <p:txBody>
          <a:bodyPr>
            <a:normAutofit/>
          </a:bodyPr>
          <a:lstStyle/>
          <a:p>
            <a:pPr marL="0" indent="0" algn="just">
              <a:lnSpc>
                <a:spcPct val="104000"/>
              </a:lnSpc>
              <a:spcAft>
                <a:spcPts val="800"/>
              </a:spcAft>
              <a:buNone/>
            </a:pPr>
            <a:r>
              <a:rPr lang="es-CR" dirty="0"/>
              <a:t>Para trámites de primer ingreso: </a:t>
            </a:r>
            <a:r>
              <a:rPr lang="es-CR" dirty="0">
                <a:hlinkClick r:id="rId4"/>
              </a:rPr>
              <a:t>requisitosproyectos@una.cr</a:t>
            </a:r>
            <a:endParaRPr lang="es-CR" dirty="0"/>
          </a:p>
          <a:p>
            <a:pPr marL="0" indent="0" algn="just">
              <a:lnSpc>
                <a:spcPct val="104000"/>
              </a:lnSpc>
              <a:spcAft>
                <a:spcPts val="800"/>
              </a:spcAft>
              <a:buNone/>
            </a:pPr>
            <a:r>
              <a:rPr lang="es-CR" dirty="0"/>
              <a:t>Para consultas/asesorías, solicitud de constancias: </a:t>
            </a:r>
            <a:r>
              <a:rPr lang="es-CR" dirty="0">
                <a:hlinkClick r:id="rId5"/>
              </a:rPr>
              <a:t>recursoshumanosfundauna@una.cr</a:t>
            </a:r>
            <a:endParaRPr lang="es-CR" dirty="0"/>
          </a:p>
          <a:p>
            <a:pPr marL="0" indent="0" algn="just">
              <a:lnSpc>
                <a:spcPct val="104000"/>
              </a:lnSpc>
              <a:spcAft>
                <a:spcPts val="800"/>
              </a:spcAft>
              <a:buNone/>
            </a:pPr>
            <a:r>
              <a:rPr lang="es-CR" dirty="0"/>
              <a:t>Para atención del proceso de evaluación del desempeño: </a:t>
            </a:r>
            <a:r>
              <a:rPr lang="es-CR" dirty="0">
                <a:hlinkClick r:id="rId6"/>
              </a:rPr>
              <a:t>desempenoproy@una.cr</a:t>
            </a:r>
            <a:endParaRPr lang="es-CR" dirty="0"/>
          </a:p>
        </p:txBody>
      </p:sp>
    </p:spTree>
    <p:extLst>
      <p:ext uri="{BB962C8B-B14F-4D97-AF65-F5344CB8AC3E}">
        <p14:creationId xmlns:p14="http://schemas.microsoft.com/office/powerpoint/2010/main" val="3032252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B9E30B2E-8FDE-569A-E1BF-1C10593EC11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3524" cy="6858000"/>
          </a:xfrm>
        </p:spPr>
      </p:pic>
      <p:sp>
        <p:nvSpPr>
          <p:cNvPr id="2" name="Título 1">
            <a:extLst>
              <a:ext uri="{FF2B5EF4-FFF2-40B4-BE49-F238E27FC236}">
                <a16:creationId xmlns:a16="http://schemas.microsoft.com/office/drawing/2014/main" id="{F3199113-7DA9-7CE0-DD9B-A16232718D8C}"/>
              </a:ext>
            </a:extLst>
          </p:cNvPr>
          <p:cNvSpPr>
            <a:spLocks noGrp="1"/>
          </p:cNvSpPr>
          <p:nvPr>
            <p:ph type="title"/>
          </p:nvPr>
        </p:nvSpPr>
        <p:spPr>
          <a:xfrm>
            <a:off x="838200" y="2470372"/>
            <a:ext cx="10515600" cy="1325563"/>
          </a:xfrm>
        </p:spPr>
        <p:txBody>
          <a:bodyPr>
            <a:normAutofit fontScale="90000"/>
          </a:bodyPr>
          <a:lstStyle/>
          <a:p>
            <a:pPr algn="ctr"/>
            <a:r>
              <a:rPr lang="es-CR" sz="3600" b="1" dirty="0">
                <a:solidFill>
                  <a:schemeClr val="bg1"/>
                </a:solidFill>
                <a:latin typeface="Roboto" panose="02000000000000000000" pitchFamily="2" charset="0"/>
                <a:ea typeface="Roboto" panose="02000000000000000000" pitchFamily="2" charset="0"/>
              </a:rPr>
              <a:t>REGISTRO Y CONTROL DE VACACIONES DEL PERSONAL DE ARES-PPAA POR INTERMEDIACIÓN LABORAL FUNDAUNA</a:t>
            </a:r>
          </a:p>
        </p:txBody>
      </p:sp>
      <p:pic>
        <p:nvPicPr>
          <p:cNvPr id="6" name="Imagen 5">
            <a:extLst>
              <a:ext uri="{FF2B5EF4-FFF2-40B4-BE49-F238E27FC236}">
                <a16:creationId xmlns:a16="http://schemas.microsoft.com/office/drawing/2014/main" id="{A2A4F46C-19FB-DD36-63FD-3DE7E01A21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93033" y="5670877"/>
            <a:ext cx="648092" cy="850499"/>
          </a:xfrm>
          <a:prstGeom prst="rect">
            <a:avLst/>
          </a:prstGeom>
        </p:spPr>
      </p:pic>
    </p:spTree>
    <p:extLst>
      <p:ext uri="{BB962C8B-B14F-4D97-AF65-F5344CB8AC3E}">
        <p14:creationId xmlns:p14="http://schemas.microsoft.com/office/powerpoint/2010/main" val="3384412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0B3D553D-598F-FFE4-2316-8DA5D70F22C0}"/>
              </a:ext>
            </a:extLst>
          </p:cNvPr>
          <p:cNvPicPr>
            <a:picLocks noChangeAspect="1"/>
          </p:cNvPicPr>
          <p:nvPr/>
        </p:nvPicPr>
        <p:blipFill rotWithShape="1">
          <a:blip r:embed="rId2">
            <a:extLst>
              <a:ext uri="{28A0092B-C50C-407E-A947-70E740481C1C}">
                <a14:useLocalDpi xmlns:a14="http://schemas.microsoft.com/office/drawing/2010/main" val="0"/>
              </a:ext>
            </a:extLst>
          </a:blip>
          <a:srcRect l="88542"/>
          <a:stretch/>
        </p:blipFill>
        <p:spPr>
          <a:xfrm>
            <a:off x="10795000" y="0"/>
            <a:ext cx="1397000" cy="6858000"/>
          </a:xfrm>
          <a:prstGeom prst="rect">
            <a:avLst/>
          </a:prstGeom>
        </p:spPr>
      </p:pic>
      <p:pic>
        <p:nvPicPr>
          <p:cNvPr id="9" name="Imagen 8">
            <a:extLst>
              <a:ext uri="{FF2B5EF4-FFF2-40B4-BE49-F238E27FC236}">
                <a16:creationId xmlns:a16="http://schemas.microsoft.com/office/drawing/2014/main" id="{3C101D01-2DA6-F782-4EA0-9FBA9C4282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20796" y="2821351"/>
            <a:ext cx="648092" cy="850499"/>
          </a:xfrm>
          <a:prstGeom prst="rect">
            <a:avLst/>
          </a:prstGeom>
        </p:spPr>
      </p:pic>
      <p:sp>
        <p:nvSpPr>
          <p:cNvPr id="5" name="Título 4">
            <a:extLst>
              <a:ext uri="{FF2B5EF4-FFF2-40B4-BE49-F238E27FC236}">
                <a16:creationId xmlns:a16="http://schemas.microsoft.com/office/drawing/2014/main" id="{93E5CDCD-FA1D-1D22-D9F5-0BC7CE7EEC5E}"/>
              </a:ext>
            </a:extLst>
          </p:cNvPr>
          <p:cNvSpPr>
            <a:spLocks noGrp="1"/>
          </p:cNvSpPr>
          <p:nvPr>
            <p:ph type="title"/>
          </p:nvPr>
        </p:nvSpPr>
        <p:spPr>
          <a:xfrm>
            <a:off x="838200" y="365125"/>
            <a:ext cx="9782060" cy="1325563"/>
          </a:xfrm>
        </p:spPr>
        <p:txBody>
          <a:bodyPr>
            <a:normAutofit/>
          </a:bodyPr>
          <a:lstStyle/>
          <a:p>
            <a:r>
              <a:rPr lang="es-CR" sz="4000" b="1" dirty="0">
                <a:solidFill>
                  <a:srgbClr val="1F4F9E"/>
                </a:solidFill>
                <a:latin typeface="Roboto" panose="02000000000000000000" pitchFamily="2" charset="0"/>
                <a:ea typeface="Roboto" panose="02000000000000000000" pitchFamily="2" charset="0"/>
              </a:rPr>
              <a:t>Normativa que debe conocer:</a:t>
            </a:r>
            <a:endParaRPr lang="es-CR" sz="4000" b="1" dirty="0"/>
          </a:p>
        </p:txBody>
      </p:sp>
      <p:sp>
        <p:nvSpPr>
          <p:cNvPr id="7" name="Marcador de contenido 6">
            <a:extLst>
              <a:ext uri="{FF2B5EF4-FFF2-40B4-BE49-F238E27FC236}">
                <a16:creationId xmlns:a16="http://schemas.microsoft.com/office/drawing/2014/main" id="{1C73332A-AF49-C7F3-37EC-B176C207155A}"/>
              </a:ext>
            </a:extLst>
          </p:cNvPr>
          <p:cNvSpPr>
            <a:spLocks noGrp="1"/>
          </p:cNvSpPr>
          <p:nvPr>
            <p:ph idx="1"/>
          </p:nvPr>
        </p:nvSpPr>
        <p:spPr>
          <a:xfrm>
            <a:off x="838200" y="1825625"/>
            <a:ext cx="9956800" cy="2074346"/>
          </a:xfrm>
        </p:spPr>
        <p:txBody>
          <a:bodyPr>
            <a:normAutofit/>
          </a:bodyPr>
          <a:lstStyle/>
          <a:p>
            <a:pPr algn="just"/>
            <a:r>
              <a:rPr lang="es-CR" dirty="0">
                <a:latin typeface="Roboto" panose="02000000000000000000" pitchFamily="2" charset="0"/>
                <a:ea typeface="Roboto" panose="02000000000000000000" pitchFamily="2" charset="0"/>
                <a:cs typeface="Roboto" panose="02000000000000000000" pitchFamily="2" charset="0"/>
                <a:hlinkClick r:id="rId4"/>
              </a:rPr>
              <a:t>Código de Trabajo, Ley N°2.</a:t>
            </a:r>
            <a:r>
              <a:rPr lang="es-CR" dirty="0">
                <a:latin typeface="Roboto" panose="02000000000000000000" pitchFamily="2" charset="0"/>
                <a:ea typeface="Roboto" panose="02000000000000000000" pitchFamily="2" charset="0"/>
                <a:cs typeface="Roboto" panose="02000000000000000000" pitchFamily="2" charset="0"/>
              </a:rPr>
              <a:t> </a:t>
            </a:r>
          </a:p>
          <a:p>
            <a:pPr algn="just"/>
            <a:r>
              <a:rPr lang="es-CR" dirty="0">
                <a:latin typeface="Roboto" panose="02000000000000000000" pitchFamily="2" charset="0"/>
                <a:ea typeface="Roboto" panose="02000000000000000000" pitchFamily="2" charset="0"/>
                <a:cs typeface="Roboto" panose="02000000000000000000" pitchFamily="2" charset="0"/>
                <a:hlinkClick r:id="rId5"/>
              </a:rPr>
              <a:t>Ley Marco Empleo Público, Ley N°10159.</a:t>
            </a:r>
            <a:endParaRPr lang="es-CR" dirty="0">
              <a:latin typeface="Roboto" panose="02000000000000000000" pitchFamily="2" charset="0"/>
              <a:ea typeface="Roboto" panose="02000000000000000000" pitchFamily="2" charset="0"/>
              <a:cs typeface="Roboto" panose="02000000000000000000" pitchFamily="2" charset="0"/>
            </a:endParaRPr>
          </a:p>
          <a:p>
            <a:pPr algn="just"/>
            <a:r>
              <a:rPr lang="es-CR" dirty="0">
                <a:latin typeface="Roboto" panose="02000000000000000000" pitchFamily="2" charset="0"/>
                <a:ea typeface="Roboto" panose="02000000000000000000" pitchFamily="2" charset="0"/>
                <a:cs typeface="Roboto" panose="02000000000000000000" pitchFamily="2" charset="0"/>
                <a:hlinkClick r:id="rId6"/>
              </a:rPr>
              <a:t>IV Convención Colectiva de Trabajo.</a:t>
            </a:r>
            <a:endParaRPr lang="es-CR" dirty="0">
              <a:latin typeface="Roboto" panose="02000000000000000000" pitchFamily="2" charset="0"/>
              <a:ea typeface="Roboto" panose="02000000000000000000" pitchFamily="2" charset="0"/>
              <a:cs typeface="Roboto" panose="02000000000000000000" pitchFamily="2" charset="0"/>
            </a:endParaRPr>
          </a:p>
          <a:p>
            <a:pPr algn="just"/>
            <a:r>
              <a:rPr lang="es-CR" dirty="0">
                <a:latin typeface="Roboto" panose="02000000000000000000" pitchFamily="2" charset="0"/>
                <a:ea typeface="Roboto" panose="02000000000000000000" pitchFamily="2" charset="0"/>
                <a:cs typeface="Roboto" panose="02000000000000000000" pitchFamily="2" charset="0"/>
                <a:hlinkClick r:id="rId7"/>
              </a:rPr>
              <a:t>Reglamento de Vacaciones del Personal de la UNA.</a:t>
            </a:r>
            <a:endParaRPr lang="es-CR" dirty="0">
              <a:latin typeface="Roboto" panose="02000000000000000000" pitchFamily="2" charset="0"/>
              <a:ea typeface="Roboto" panose="02000000000000000000" pitchFamily="2" charset="0"/>
              <a:cs typeface="Roboto" panose="02000000000000000000" pitchFamily="2" charset="0"/>
            </a:endParaRPr>
          </a:p>
          <a:p>
            <a:pPr algn="just"/>
            <a:endParaRPr lang="es-CR" dirty="0">
              <a:latin typeface="Roboto" panose="02000000000000000000" pitchFamily="2" charset="0"/>
              <a:ea typeface="Roboto" panose="02000000000000000000" pitchFamily="2" charset="0"/>
              <a:cs typeface="Roboto" panose="02000000000000000000" pitchFamily="2" charset="0"/>
            </a:endParaRPr>
          </a:p>
          <a:p>
            <a:pPr marL="0" indent="0">
              <a:buNone/>
            </a:pPr>
            <a:endParaRPr lang="es-CR" dirty="0"/>
          </a:p>
        </p:txBody>
      </p:sp>
    </p:spTree>
    <p:extLst>
      <p:ext uri="{BB962C8B-B14F-4D97-AF65-F5344CB8AC3E}">
        <p14:creationId xmlns:p14="http://schemas.microsoft.com/office/powerpoint/2010/main" val="1110112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0B3D553D-598F-FFE4-2316-8DA5D70F22C0}"/>
              </a:ext>
            </a:extLst>
          </p:cNvPr>
          <p:cNvPicPr>
            <a:picLocks noChangeAspect="1"/>
          </p:cNvPicPr>
          <p:nvPr/>
        </p:nvPicPr>
        <p:blipFill rotWithShape="1">
          <a:blip r:embed="rId2">
            <a:extLst>
              <a:ext uri="{28A0092B-C50C-407E-A947-70E740481C1C}">
                <a14:useLocalDpi xmlns:a14="http://schemas.microsoft.com/office/drawing/2010/main" val="0"/>
              </a:ext>
            </a:extLst>
          </a:blip>
          <a:srcRect l="88542"/>
          <a:stretch/>
        </p:blipFill>
        <p:spPr>
          <a:xfrm>
            <a:off x="10795000" y="0"/>
            <a:ext cx="1397000" cy="6858000"/>
          </a:xfrm>
          <a:prstGeom prst="rect">
            <a:avLst/>
          </a:prstGeom>
        </p:spPr>
      </p:pic>
      <p:pic>
        <p:nvPicPr>
          <p:cNvPr id="9" name="Imagen 8">
            <a:extLst>
              <a:ext uri="{FF2B5EF4-FFF2-40B4-BE49-F238E27FC236}">
                <a16:creationId xmlns:a16="http://schemas.microsoft.com/office/drawing/2014/main" id="{3C101D01-2DA6-F782-4EA0-9FBA9C4282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20796" y="2821351"/>
            <a:ext cx="648092" cy="850499"/>
          </a:xfrm>
          <a:prstGeom prst="rect">
            <a:avLst/>
          </a:prstGeom>
        </p:spPr>
      </p:pic>
      <p:sp>
        <p:nvSpPr>
          <p:cNvPr id="5" name="Título 4">
            <a:extLst>
              <a:ext uri="{FF2B5EF4-FFF2-40B4-BE49-F238E27FC236}">
                <a16:creationId xmlns:a16="http://schemas.microsoft.com/office/drawing/2014/main" id="{93E5CDCD-FA1D-1D22-D9F5-0BC7CE7EEC5E}"/>
              </a:ext>
            </a:extLst>
          </p:cNvPr>
          <p:cNvSpPr>
            <a:spLocks noGrp="1"/>
          </p:cNvSpPr>
          <p:nvPr>
            <p:ph type="title"/>
          </p:nvPr>
        </p:nvSpPr>
        <p:spPr>
          <a:xfrm>
            <a:off x="838200" y="365125"/>
            <a:ext cx="9782060" cy="1325563"/>
          </a:xfrm>
        </p:spPr>
        <p:txBody>
          <a:bodyPr>
            <a:normAutofit/>
          </a:bodyPr>
          <a:lstStyle/>
          <a:p>
            <a:r>
              <a:rPr lang="es-CR" sz="4000" b="1" dirty="0">
                <a:solidFill>
                  <a:srgbClr val="1F4F9E"/>
                </a:solidFill>
                <a:latin typeface="Roboto" panose="02000000000000000000" pitchFamily="2" charset="0"/>
                <a:ea typeface="Roboto" panose="02000000000000000000" pitchFamily="2" charset="0"/>
              </a:rPr>
              <a:t>Normativa que debe conocer:</a:t>
            </a:r>
            <a:endParaRPr lang="es-CR" sz="4000" b="1" dirty="0"/>
          </a:p>
        </p:txBody>
      </p:sp>
      <p:sp>
        <p:nvSpPr>
          <p:cNvPr id="7" name="Marcador de contenido 6">
            <a:extLst>
              <a:ext uri="{FF2B5EF4-FFF2-40B4-BE49-F238E27FC236}">
                <a16:creationId xmlns:a16="http://schemas.microsoft.com/office/drawing/2014/main" id="{1C73332A-AF49-C7F3-37EC-B176C207155A}"/>
              </a:ext>
            </a:extLst>
          </p:cNvPr>
          <p:cNvSpPr>
            <a:spLocks noGrp="1"/>
          </p:cNvSpPr>
          <p:nvPr>
            <p:ph idx="1"/>
          </p:nvPr>
        </p:nvSpPr>
        <p:spPr>
          <a:xfrm>
            <a:off x="838200" y="1825625"/>
            <a:ext cx="9956800" cy="4351338"/>
          </a:xfrm>
        </p:spPr>
        <p:txBody>
          <a:bodyPr/>
          <a:lstStyle/>
          <a:p>
            <a:pPr marL="0" indent="0" algn="just">
              <a:buNone/>
            </a:pPr>
            <a:r>
              <a:rPr lang="es-CR" b="1" dirty="0">
                <a:solidFill>
                  <a:srgbClr val="1F4F9E"/>
                </a:solidFill>
                <a:latin typeface="Roboto" panose="02000000000000000000" pitchFamily="2" charset="0"/>
                <a:ea typeface="Roboto" panose="02000000000000000000" pitchFamily="2" charset="0"/>
                <a:cs typeface="Roboto" panose="02000000000000000000" pitchFamily="2" charset="0"/>
              </a:rPr>
              <a:t>Código de Trabajo</a:t>
            </a:r>
            <a:endParaRPr lang="es-CR" dirty="0">
              <a:latin typeface="Roboto" panose="02000000000000000000" pitchFamily="2" charset="0"/>
              <a:ea typeface="Roboto" panose="02000000000000000000" pitchFamily="2" charset="0"/>
              <a:cs typeface="Roboto" panose="02000000000000000000" pitchFamily="2" charset="0"/>
            </a:endParaRPr>
          </a:p>
          <a:p>
            <a:pPr marL="0" indent="0" algn="just">
              <a:buNone/>
            </a:pPr>
            <a:r>
              <a:rPr lang="es-CR" b="1" dirty="0">
                <a:latin typeface="Roboto" panose="02000000000000000000" pitchFamily="2" charset="0"/>
                <a:ea typeface="Roboto" panose="02000000000000000000" pitchFamily="2" charset="0"/>
                <a:cs typeface="Roboto" panose="02000000000000000000" pitchFamily="2" charset="0"/>
              </a:rPr>
              <a:t>Artículo 155: </a:t>
            </a:r>
            <a:r>
              <a:rPr lang="es-CR" dirty="0">
                <a:latin typeface="Roboto" panose="02000000000000000000" pitchFamily="2" charset="0"/>
                <a:ea typeface="Roboto" panose="02000000000000000000" pitchFamily="2" charset="0"/>
                <a:cs typeface="Roboto" panose="02000000000000000000" pitchFamily="2" charset="0"/>
              </a:rPr>
              <a:t>“</a:t>
            </a:r>
            <a:r>
              <a:rPr lang="es-MX" b="0" i="0" u="none" strike="noStrike" baseline="0" dirty="0">
                <a:latin typeface="Roboto" panose="02000000000000000000" pitchFamily="2" charset="0"/>
                <a:ea typeface="Roboto" panose="02000000000000000000" pitchFamily="2" charset="0"/>
                <a:cs typeface="Roboto" panose="02000000000000000000" pitchFamily="2" charset="0"/>
              </a:rPr>
              <a:t>El patrono señalará la </a:t>
            </a:r>
            <a:r>
              <a:rPr lang="es-MX" b="1" i="0" u="none" strike="noStrike" baseline="0" dirty="0">
                <a:latin typeface="Roboto" panose="02000000000000000000" pitchFamily="2" charset="0"/>
                <a:ea typeface="Roboto" panose="02000000000000000000" pitchFamily="2" charset="0"/>
                <a:cs typeface="Roboto" panose="02000000000000000000" pitchFamily="2" charset="0"/>
              </a:rPr>
              <a:t>época en que el trabajador gozará de sus vacaciones</a:t>
            </a:r>
            <a:r>
              <a:rPr lang="es-MX" b="0" i="0" u="none" strike="noStrike" baseline="0" dirty="0">
                <a:latin typeface="Roboto" panose="02000000000000000000" pitchFamily="2" charset="0"/>
                <a:ea typeface="Roboto" panose="02000000000000000000" pitchFamily="2" charset="0"/>
                <a:cs typeface="Roboto" panose="02000000000000000000" pitchFamily="2" charset="0"/>
              </a:rPr>
              <a:t>, pero deberá hacerlo dentro de las quince semanas posteriores al día en que se cumplan las cincuenta de servicio continuo, tratando de que no se altere la buena marcha de su empresa, industria o negocio, ni la efectividad del descanso.”.</a:t>
            </a:r>
            <a:endParaRPr lang="es-CR" dirty="0">
              <a:latin typeface="Roboto" panose="02000000000000000000" pitchFamily="2" charset="0"/>
              <a:ea typeface="Roboto" panose="02000000000000000000" pitchFamily="2" charset="0"/>
              <a:cs typeface="Roboto" panose="02000000000000000000" pitchFamily="2" charset="0"/>
            </a:endParaRPr>
          </a:p>
          <a:p>
            <a:pPr marL="0" indent="0">
              <a:buNone/>
            </a:pPr>
            <a:endParaRPr lang="es-CR" dirty="0"/>
          </a:p>
        </p:txBody>
      </p:sp>
    </p:spTree>
    <p:extLst>
      <p:ext uri="{BB962C8B-B14F-4D97-AF65-F5344CB8AC3E}">
        <p14:creationId xmlns:p14="http://schemas.microsoft.com/office/powerpoint/2010/main" val="4096279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88"/>
        <p:cNvGrpSpPr/>
        <p:nvPr/>
      </p:nvGrpSpPr>
      <p:grpSpPr>
        <a:xfrm>
          <a:off x="0" y="0"/>
          <a:ext cx="0" cy="0"/>
          <a:chOff x="0" y="0"/>
          <a:chExt cx="0" cy="0"/>
        </a:xfrm>
      </p:grpSpPr>
      <p:sp>
        <p:nvSpPr>
          <p:cNvPr id="4" name="Rectángulo 3">
            <a:extLst>
              <a:ext uri="{FF2B5EF4-FFF2-40B4-BE49-F238E27FC236}">
                <a16:creationId xmlns:a16="http://schemas.microsoft.com/office/drawing/2014/main" id="{B3EDF608-605B-C02C-3EE9-E29CB8DE175B}"/>
              </a:ext>
            </a:extLst>
          </p:cNvPr>
          <p:cNvSpPr/>
          <p:nvPr/>
        </p:nvSpPr>
        <p:spPr>
          <a:xfrm>
            <a:off x="0" y="0"/>
            <a:ext cx="1222744" cy="6858000"/>
          </a:xfrm>
          <a:prstGeom prst="rect">
            <a:avLst/>
          </a:prstGeom>
          <a:solidFill>
            <a:srgbClr val="1F4F9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5" name="Imagen 4">
            <a:extLst>
              <a:ext uri="{FF2B5EF4-FFF2-40B4-BE49-F238E27FC236}">
                <a16:creationId xmlns:a16="http://schemas.microsoft.com/office/drawing/2014/main" id="{C1ACBAFA-06DD-8953-0019-845BBFFEA4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205" y="5751713"/>
            <a:ext cx="648092" cy="850499"/>
          </a:xfrm>
          <a:prstGeom prst="rect">
            <a:avLst/>
          </a:prstGeom>
        </p:spPr>
      </p:pic>
      <p:pic>
        <p:nvPicPr>
          <p:cNvPr id="6" name="Imagen 5">
            <a:extLst>
              <a:ext uri="{FF2B5EF4-FFF2-40B4-BE49-F238E27FC236}">
                <a16:creationId xmlns:a16="http://schemas.microsoft.com/office/drawing/2014/main" id="{E55B3F47-44B2-8E4B-7382-F2806D38F9DC}"/>
              </a:ext>
            </a:extLst>
          </p:cNvPr>
          <p:cNvPicPr>
            <a:picLocks noChangeAspect="1"/>
          </p:cNvPicPr>
          <p:nvPr/>
        </p:nvPicPr>
        <p:blipFill rotWithShape="1">
          <a:blip r:embed="rId4">
            <a:extLst>
              <a:ext uri="{28A0092B-C50C-407E-A947-70E740481C1C}">
                <a14:useLocalDpi xmlns:a14="http://schemas.microsoft.com/office/drawing/2010/main" val="0"/>
              </a:ext>
            </a:extLst>
          </a:blip>
          <a:srcRect l="87500" b="75674"/>
          <a:stretch/>
        </p:blipFill>
        <p:spPr>
          <a:xfrm>
            <a:off x="10668000" y="428"/>
            <a:ext cx="1524000" cy="1668035"/>
          </a:xfrm>
          <a:prstGeom prst="rect">
            <a:avLst/>
          </a:prstGeom>
        </p:spPr>
      </p:pic>
      <p:sp>
        <p:nvSpPr>
          <p:cNvPr id="7" name="Título 1">
            <a:extLst>
              <a:ext uri="{FF2B5EF4-FFF2-40B4-BE49-F238E27FC236}">
                <a16:creationId xmlns:a16="http://schemas.microsoft.com/office/drawing/2014/main" id="{0BBD84C1-2D4B-DDD3-C2D1-B8CE1B9225C7}"/>
              </a:ext>
            </a:extLst>
          </p:cNvPr>
          <p:cNvSpPr>
            <a:spLocks noGrp="1"/>
          </p:cNvSpPr>
          <p:nvPr>
            <p:ph type="title"/>
          </p:nvPr>
        </p:nvSpPr>
        <p:spPr>
          <a:xfrm>
            <a:off x="1511299" y="162934"/>
            <a:ext cx="8182344" cy="1037905"/>
          </a:xfrm>
        </p:spPr>
        <p:txBody>
          <a:bodyPr>
            <a:normAutofit/>
          </a:bodyPr>
          <a:lstStyle/>
          <a:p>
            <a:r>
              <a:rPr lang="es-CR" sz="4000" b="1" dirty="0">
                <a:solidFill>
                  <a:srgbClr val="1F4F9E"/>
                </a:solidFill>
                <a:latin typeface="Roboto" panose="02000000000000000000" pitchFamily="2" charset="0"/>
                <a:ea typeface="Roboto" panose="02000000000000000000" pitchFamily="2" charset="0"/>
              </a:rPr>
              <a:t>Normativa que debe conocer:</a:t>
            </a:r>
          </a:p>
        </p:txBody>
      </p:sp>
      <p:sp>
        <p:nvSpPr>
          <p:cNvPr id="3" name="Marcador de contenido 6">
            <a:extLst>
              <a:ext uri="{FF2B5EF4-FFF2-40B4-BE49-F238E27FC236}">
                <a16:creationId xmlns:a16="http://schemas.microsoft.com/office/drawing/2014/main" id="{9A5347A7-9323-695D-F619-D6744744C809}"/>
              </a:ext>
            </a:extLst>
          </p:cNvPr>
          <p:cNvSpPr txBox="1">
            <a:spLocks/>
          </p:cNvSpPr>
          <p:nvPr/>
        </p:nvSpPr>
        <p:spPr>
          <a:xfrm>
            <a:off x="1299862" y="2193591"/>
            <a:ext cx="9956800" cy="21029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s-CR" sz="2800" b="1" dirty="0">
                <a:solidFill>
                  <a:srgbClr val="1F4F9E"/>
                </a:solidFill>
                <a:latin typeface="Roboto" panose="02000000000000000000" pitchFamily="2" charset="0"/>
                <a:ea typeface="Roboto" panose="02000000000000000000" pitchFamily="2" charset="0"/>
                <a:cs typeface="Roboto" panose="02000000000000000000" pitchFamily="2" charset="0"/>
              </a:rPr>
              <a:t>Ley Marco Empleo Público </a:t>
            </a:r>
          </a:p>
          <a:p>
            <a:pPr marL="0" indent="0" algn="just">
              <a:buNone/>
            </a:pPr>
            <a:r>
              <a:rPr lang="es-CR" sz="2800" b="1" dirty="0">
                <a:latin typeface="Roboto" panose="02000000000000000000" pitchFamily="2" charset="0"/>
                <a:ea typeface="Roboto" panose="02000000000000000000" pitchFamily="2" charset="0"/>
                <a:cs typeface="Roboto" panose="02000000000000000000" pitchFamily="2" charset="0"/>
              </a:rPr>
              <a:t>Artículo 38: </a:t>
            </a:r>
            <a:r>
              <a:rPr lang="es-MX" sz="2800" b="1" dirty="0">
                <a:latin typeface="Roboto" panose="02000000000000000000" pitchFamily="2" charset="0"/>
                <a:ea typeface="Roboto" panose="02000000000000000000" pitchFamily="2" charset="0"/>
                <a:cs typeface="Roboto" panose="02000000000000000000" pitchFamily="2" charset="0"/>
              </a:rPr>
              <a:t>Tope de vacaciones. </a:t>
            </a:r>
            <a:r>
              <a:rPr lang="es-MX" sz="2800" dirty="0">
                <a:latin typeface="Roboto" panose="02000000000000000000" pitchFamily="2" charset="0"/>
                <a:ea typeface="Roboto" panose="02000000000000000000" pitchFamily="2" charset="0"/>
                <a:cs typeface="Roboto" panose="02000000000000000000" pitchFamily="2" charset="0"/>
              </a:rPr>
              <a:t>El período máximo anual de vacaciones que podrán disfrutar las personas servidoras públicas, dentro del ámbito de aplicación establecido en el artículo 2 de esta ley, será de </a:t>
            </a:r>
            <a:r>
              <a:rPr lang="es-MX" sz="2800" u="sng" dirty="0">
                <a:latin typeface="Roboto" panose="02000000000000000000" pitchFamily="2" charset="0"/>
                <a:ea typeface="Roboto" panose="02000000000000000000" pitchFamily="2" charset="0"/>
                <a:cs typeface="Roboto" panose="02000000000000000000" pitchFamily="2" charset="0"/>
              </a:rPr>
              <a:t>veinte días hábiles</a:t>
            </a:r>
            <a:r>
              <a:rPr lang="es-MX" sz="2800" dirty="0">
                <a:latin typeface="Roboto" panose="02000000000000000000" pitchFamily="2" charset="0"/>
                <a:ea typeface="Roboto" panose="02000000000000000000" pitchFamily="2" charset="0"/>
                <a:cs typeface="Roboto" panose="02000000000000000000" pitchFamily="2" charset="0"/>
              </a:rPr>
              <a:t> … </a:t>
            </a:r>
            <a:endParaRPr lang="es-CR" dirty="0">
              <a:latin typeface="Roboto" panose="02000000000000000000" pitchFamily="2" charset="0"/>
              <a:ea typeface="Roboto" panose="02000000000000000000" pitchFamily="2" charset="0"/>
              <a:cs typeface="Roboto" panose="02000000000000000000" pitchFamily="2" charset="0"/>
            </a:endParaRPr>
          </a:p>
          <a:p>
            <a:pPr marL="0" indent="0">
              <a:buFont typeface="Arial" panose="020B0604020202020204" pitchFamily="34" charset="0"/>
              <a:buNone/>
            </a:pPr>
            <a:endParaRPr lang="es-C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0B3D553D-598F-FFE4-2316-8DA5D70F22C0}"/>
              </a:ext>
            </a:extLst>
          </p:cNvPr>
          <p:cNvPicPr>
            <a:picLocks noChangeAspect="1"/>
          </p:cNvPicPr>
          <p:nvPr/>
        </p:nvPicPr>
        <p:blipFill rotWithShape="1">
          <a:blip r:embed="rId2">
            <a:extLst>
              <a:ext uri="{28A0092B-C50C-407E-A947-70E740481C1C}">
                <a14:useLocalDpi xmlns:a14="http://schemas.microsoft.com/office/drawing/2010/main" val="0"/>
              </a:ext>
            </a:extLst>
          </a:blip>
          <a:srcRect l="88542"/>
          <a:stretch/>
        </p:blipFill>
        <p:spPr>
          <a:xfrm>
            <a:off x="10795000" y="0"/>
            <a:ext cx="1397000" cy="6858000"/>
          </a:xfrm>
          <a:prstGeom prst="rect">
            <a:avLst/>
          </a:prstGeom>
        </p:spPr>
      </p:pic>
      <p:pic>
        <p:nvPicPr>
          <p:cNvPr id="9" name="Imagen 8">
            <a:extLst>
              <a:ext uri="{FF2B5EF4-FFF2-40B4-BE49-F238E27FC236}">
                <a16:creationId xmlns:a16="http://schemas.microsoft.com/office/drawing/2014/main" id="{3C101D01-2DA6-F782-4EA0-9FBA9C4282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20796" y="2821351"/>
            <a:ext cx="648092" cy="850499"/>
          </a:xfrm>
          <a:prstGeom prst="rect">
            <a:avLst/>
          </a:prstGeom>
        </p:spPr>
      </p:pic>
      <p:sp>
        <p:nvSpPr>
          <p:cNvPr id="5" name="Título 4">
            <a:extLst>
              <a:ext uri="{FF2B5EF4-FFF2-40B4-BE49-F238E27FC236}">
                <a16:creationId xmlns:a16="http://schemas.microsoft.com/office/drawing/2014/main" id="{93E5CDCD-FA1D-1D22-D9F5-0BC7CE7EEC5E}"/>
              </a:ext>
            </a:extLst>
          </p:cNvPr>
          <p:cNvSpPr>
            <a:spLocks noGrp="1"/>
          </p:cNvSpPr>
          <p:nvPr>
            <p:ph type="title"/>
          </p:nvPr>
        </p:nvSpPr>
        <p:spPr>
          <a:xfrm>
            <a:off x="838200" y="365125"/>
            <a:ext cx="9782060" cy="1325563"/>
          </a:xfrm>
        </p:spPr>
        <p:txBody>
          <a:bodyPr>
            <a:normAutofit/>
          </a:bodyPr>
          <a:lstStyle/>
          <a:p>
            <a:r>
              <a:rPr lang="es-CR" sz="4000" b="1" dirty="0">
                <a:solidFill>
                  <a:srgbClr val="1F4F9E"/>
                </a:solidFill>
                <a:latin typeface="Roboto" panose="02000000000000000000" pitchFamily="2" charset="0"/>
                <a:ea typeface="Roboto" panose="02000000000000000000" pitchFamily="2" charset="0"/>
              </a:rPr>
              <a:t>Normativa que debe conocer:</a:t>
            </a:r>
            <a:endParaRPr lang="es-CR" sz="4000" b="1" dirty="0"/>
          </a:p>
        </p:txBody>
      </p:sp>
      <p:sp>
        <p:nvSpPr>
          <p:cNvPr id="7" name="Marcador de contenido 6">
            <a:extLst>
              <a:ext uri="{FF2B5EF4-FFF2-40B4-BE49-F238E27FC236}">
                <a16:creationId xmlns:a16="http://schemas.microsoft.com/office/drawing/2014/main" id="{1C73332A-AF49-C7F3-37EC-B176C207155A}"/>
              </a:ext>
            </a:extLst>
          </p:cNvPr>
          <p:cNvSpPr>
            <a:spLocks noGrp="1"/>
          </p:cNvSpPr>
          <p:nvPr>
            <p:ph idx="1"/>
          </p:nvPr>
        </p:nvSpPr>
        <p:spPr>
          <a:xfrm>
            <a:off x="750830" y="1496181"/>
            <a:ext cx="9956800" cy="4618180"/>
          </a:xfrm>
        </p:spPr>
        <p:txBody>
          <a:bodyPr>
            <a:normAutofit fontScale="85000" lnSpcReduction="20000"/>
          </a:bodyPr>
          <a:lstStyle/>
          <a:p>
            <a:pPr marL="0" indent="0" algn="just">
              <a:buNone/>
            </a:pPr>
            <a:r>
              <a:rPr lang="es-CR" sz="3300" b="1" kern="50" dirty="0">
                <a:solidFill>
                  <a:srgbClr val="1F4F9E"/>
                </a:solidFill>
                <a:latin typeface="Roboto" panose="02000000000000000000" pitchFamily="2" charset="0"/>
                <a:ea typeface="Roboto" panose="02000000000000000000" pitchFamily="2" charset="0"/>
                <a:cs typeface="Roboto" panose="02000000000000000000" pitchFamily="2" charset="0"/>
              </a:rPr>
              <a:t>Convención Colectiva</a:t>
            </a:r>
          </a:p>
          <a:p>
            <a:pPr marL="0" indent="0" algn="just">
              <a:buNone/>
            </a:pPr>
            <a:r>
              <a:rPr lang="es-CR" b="1" kern="50" dirty="0">
                <a:latin typeface="Roboto" panose="02000000000000000000" pitchFamily="2" charset="0"/>
                <a:ea typeface="Roboto" panose="02000000000000000000" pitchFamily="2" charset="0"/>
                <a:cs typeface="Roboto" panose="02000000000000000000" pitchFamily="2" charset="0"/>
              </a:rPr>
              <a:t>Artículo 12: </a:t>
            </a:r>
            <a:r>
              <a:rPr lang="es-CR" b="1" kern="50" dirty="0">
                <a:effectLst/>
                <a:latin typeface="Roboto" panose="02000000000000000000" pitchFamily="2" charset="0"/>
                <a:ea typeface="Roboto" panose="02000000000000000000" pitchFamily="2" charset="0"/>
                <a:cs typeface="Roboto" panose="02000000000000000000" pitchFamily="2" charset="0"/>
              </a:rPr>
              <a:t>Son días feriados </a:t>
            </a:r>
            <a:r>
              <a:rPr lang="es-CR" kern="50" dirty="0">
                <a:effectLst/>
                <a:latin typeface="Roboto" panose="02000000000000000000" pitchFamily="2" charset="0"/>
                <a:ea typeface="Roboto" panose="02000000000000000000" pitchFamily="2" charset="0"/>
                <a:cs typeface="Roboto" panose="02000000000000000000" pitchFamily="2" charset="0"/>
              </a:rPr>
              <a:t>para los trabajadores y trabajadoras de la Universidad Nacional, los días: 1o de enero, jueves y viernes santo, 11 de abril, 1o de mayo, 25 de julio, 2 y 15 de agosto, 15 de setiembre, 12 de octubre y 25 de diciembre. </a:t>
            </a:r>
          </a:p>
          <a:p>
            <a:pPr marL="0" indent="0" algn="just">
              <a:buNone/>
            </a:pPr>
            <a:r>
              <a:rPr lang="es-CR" kern="50" dirty="0">
                <a:effectLst/>
                <a:latin typeface="Roboto" panose="02000000000000000000" pitchFamily="2" charset="0"/>
                <a:ea typeface="Roboto" panose="02000000000000000000" pitchFamily="2" charset="0"/>
                <a:cs typeface="Roboto" panose="02000000000000000000" pitchFamily="2" charset="0"/>
              </a:rPr>
              <a:t> </a:t>
            </a:r>
          </a:p>
          <a:p>
            <a:pPr marL="0" indent="0" algn="just">
              <a:buNone/>
            </a:pPr>
            <a:r>
              <a:rPr lang="es-CR" kern="50" dirty="0">
                <a:effectLst/>
                <a:latin typeface="Roboto" panose="02000000000000000000" pitchFamily="2" charset="0"/>
                <a:ea typeface="Roboto" panose="02000000000000000000" pitchFamily="2" charset="0"/>
                <a:cs typeface="Roboto" panose="02000000000000000000" pitchFamily="2" charset="0"/>
              </a:rPr>
              <a:t>Son días asuetos para los trabajadores trabajadoras de la Universidad Nacional los días: </a:t>
            </a:r>
            <a:r>
              <a:rPr lang="es-CR" b="1" kern="50" dirty="0">
                <a:effectLst/>
                <a:latin typeface="Roboto" panose="02000000000000000000" pitchFamily="2" charset="0"/>
                <a:ea typeface="Roboto" panose="02000000000000000000" pitchFamily="2" charset="0"/>
                <a:cs typeface="Roboto" panose="02000000000000000000" pitchFamily="2" charset="0"/>
              </a:rPr>
              <a:t>lunes, martes y miércoles santos, del 23 al 31 de diciembre inclusive, exceptuando el 25</a:t>
            </a:r>
            <a:r>
              <a:rPr lang="es-CR" u="sng" kern="50" dirty="0">
                <a:effectLst/>
                <a:latin typeface="Roboto" panose="02000000000000000000" pitchFamily="2" charset="0"/>
                <a:ea typeface="Roboto" panose="02000000000000000000" pitchFamily="2" charset="0"/>
                <a:cs typeface="Roboto" panose="02000000000000000000" pitchFamily="2" charset="0"/>
              </a:rPr>
              <a:t>,</a:t>
            </a:r>
            <a:r>
              <a:rPr lang="es-CR" kern="50" dirty="0">
                <a:effectLst/>
                <a:latin typeface="Roboto" panose="02000000000000000000" pitchFamily="2" charset="0"/>
                <a:ea typeface="Roboto" panose="02000000000000000000" pitchFamily="2" charset="0"/>
                <a:cs typeface="Roboto" panose="02000000000000000000" pitchFamily="2" charset="0"/>
              </a:rPr>
              <a:t> más los días de asueto por fiestas cívicas estipulados por la Ley número 6725 de 10 de marzo de 1982 y reformada mediante la Ley número 7974 de 4 de enero de 2000. Esto último se aplicará a cada cantón donde la Universidad tenga una Sede o Subsede. Las limitaciones al disfrute de los días asuetos y feriados solo serán posible en los casos establecidos en el Código de Trabajo. </a:t>
            </a:r>
          </a:p>
          <a:p>
            <a:pPr marL="0" indent="0" algn="just">
              <a:buNone/>
            </a:pPr>
            <a:endParaRPr lang="es-CR" dirty="0"/>
          </a:p>
          <a:p>
            <a:pPr marL="0" indent="0">
              <a:buNone/>
            </a:pPr>
            <a:endParaRPr lang="es-CR" dirty="0"/>
          </a:p>
        </p:txBody>
      </p:sp>
    </p:spTree>
    <p:extLst>
      <p:ext uri="{BB962C8B-B14F-4D97-AF65-F5344CB8AC3E}">
        <p14:creationId xmlns:p14="http://schemas.microsoft.com/office/powerpoint/2010/main" val="2028898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0B3D553D-598F-FFE4-2316-8DA5D70F22C0}"/>
              </a:ext>
            </a:extLst>
          </p:cNvPr>
          <p:cNvPicPr>
            <a:picLocks noChangeAspect="1"/>
          </p:cNvPicPr>
          <p:nvPr/>
        </p:nvPicPr>
        <p:blipFill rotWithShape="1">
          <a:blip r:embed="rId2">
            <a:extLst>
              <a:ext uri="{28A0092B-C50C-407E-A947-70E740481C1C}">
                <a14:useLocalDpi xmlns:a14="http://schemas.microsoft.com/office/drawing/2010/main" val="0"/>
              </a:ext>
            </a:extLst>
          </a:blip>
          <a:srcRect l="88542"/>
          <a:stretch/>
        </p:blipFill>
        <p:spPr>
          <a:xfrm>
            <a:off x="10795000" y="0"/>
            <a:ext cx="1397000" cy="6858000"/>
          </a:xfrm>
          <a:prstGeom prst="rect">
            <a:avLst/>
          </a:prstGeom>
        </p:spPr>
      </p:pic>
      <p:pic>
        <p:nvPicPr>
          <p:cNvPr id="9" name="Imagen 8">
            <a:extLst>
              <a:ext uri="{FF2B5EF4-FFF2-40B4-BE49-F238E27FC236}">
                <a16:creationId xmlns:a16="http://schemas.microsoft.com/office/drawing/2014/main" id="{3C101D01-2DA6-F782-4EA0-9FBA9C4282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20796" y="2821351"/>
            <a:ext cx="648092" cy="850499"/>
          </a:xfrm>
          <a:prstGeom prst="rect">
            <a:avLst/>
          </a:prstGeom>
        </p:spPr>
      </p:pic>
      <p:sp>
        <p:nvSpPr>
          <p:cNvPr id="5" name="Título 4">
            <a:extLst>
              <a:ext uri="{FF2B5EF4-FFF2-40B4-BE49-F238E27FC236}">
                <a16:creationId xmlns:a16="http://schemas.microsoft.com/office/drawing/2014/main" id="{93E5CDCD-FA1D-1D22-D9F5-0BC7CE7EEC5E}"/>
              </a:ext>
            </a:extLst>
          </p:cNvPr>
          <p:cNvSpPr>
            <a:spLocks noGrp="1"/>
          </p:cNvSpPr>
          <p:nvPr>
            <p:ph type="title"/>
          </p:nvPr>
        </p:nvSpPr>
        <p:spPr>
          <a:xfrm>
            <a:off x="838200" y="365125"/>
            <a:ext cx="9782060" cy="1325563"/>
          </a:xfrm>
        </p:spPr>
        <p:txBody>
          <a:bodyPr>
            <a:normAutofit/>
          </a:bodyPr>
          <a:lstStyle/>
          <a:p>
            <a:r>
              <a:rPr lang="es-CR" sz="4000" b="1" dirty="0">
                <a:solidFill>
                  <a:srgbClr val="1F4F9E"/>
                </a:solidFill>
                <a:latin typeface="Roboto" panose="02000000000000000000" pitchFamily="2" charset="0"/>
                <a:ea typeface="Roboto" panose="02000000000000000000" pitchFamily="2" charset="0"/>
              </a:rPr>
              <a:t>Normativa que debe conocer:</a:t>
            </a:r>
            <a:endParaRPr lang="es-CR" sz="4000" b="1" dirty="0"/>
          </a:p>
        </p:txBody>
      </p:sp>
      <p:sp>
        <p:nvSpPr>
          <p:cNvPr id="7" name="Marcador de contenido 6">
            <a:extLst>
              <a:ext uri="{FF2B5EF4-FFF2-40B4-BE49-F238E27FC236}">
                <a16:creationId xmlns:a16="http://schemas.microsoft.com/office/drawing/2014/main" id="{1C73332A-AF49-C7F3-37EC-B176C207155A}"/>
              </a:ext>
            </a:extLst>
          </p:cNvPr>
          <p:cNvSpPr>
            <a:spLocks noGrp="1"/>
          </p:cNvSpPr>
          <p:nvPr>
            <p:ph idx="1"/>
          </p:nvPr>
        </p:nvSpPr>
        <p:spPr>
          <a:xfrm>
            <a:off x="838200" y="1825625"/>
            <a:ext cx="9956800" cy="4351338"/>
          </a:xfrm>
        </p:spPr>
        <p:txBody>
          <a:bodyPr/>
          <a:lstStyle/>
          <a:p>
            <a:pPr marL="0" indent="0" algn="just">
              <a:buNone/>
            </a:pPr>
            <a:r>
              <a:rPr lang="es-CR" sz="2400" b="1" kern="50" dirty="0">
                <a:effectLst/>
                <a:latin typeface="Roboto" panose="02000000000000000000" pitchFamily="2" charset="0"/>
                <a:ea typeface="Roboto" panose="02000000000000000000" pitchFamily="2" charset="0"/>
                <a:cs typeface="Roboto" panose="02000000000000000000" pitchFamily="2" charset="0"/>
              </a:rPr>
              <a:t>Artículo 13: </a:t>
            </a:r>
            <a:r>
              <a:rPr lang="es-CR" sz="2400" kern="50" dirty="0">
                <a:effectLst/>
                <a:latin typeface="Roboto" panose="02000000000000000000" pitchFamily="2" charset="0"/>
                <a:ea typeface="Roboto" panose="02000000000000000000" pitchFamily="2" charset="0"/>
                <a:cs typeface="Roboto" panose="02000000000000000000" pitchFamily="2" charset="0"/>
              </a:rPr>
              <a:t>La Universidad concederá vacaciones a sus trabajadores escalonadas en la siguiente forma: </a:t>
            </a:r>
          </a:p>
          <a:p>
            <a:pPr algn="just"/>
            <a:r>
              <a:rPr lang="es-CR" sz="2400" kern="50" dirty="0">
                <a:effectLst/>
                <a:latin typeface="Roboto" panose="02000000000000000000" pitchFamily="2" charset="0"/>
                <a:ea typeface="Roboto" panose="02000000000000000000" pitchFamily="2" charset="0"/>
                <a:cs typeface="Roboto" panose="02000000000000000000" pitchFamily="2" charset="0"/>
              </a:rPr>
              <a:t>De 1 a 5 años: 22 días hábiles. </a:t>
            </a:r>
          </a:p>
          <a:p>
            <a:pPr algn="just"/>
            <a:r>
              <a:rPr lang="es-CR" sz="2400" kern="50" dirty="0">
                <a:effectLst/>
                <a:latin typeface="Roboto" panose="02000000000000000000" pitchFamily="2" charset="0"/>
                <a:ea typeface="Roboto" panose="02000000000000000000" pitchFamily="2" charset="0"/>
                <a:cs typeface="Roboto" panose="02000000000000000000" pitchFamily="2" charset="0"/>
              </a:rPr>
              <a:t>De 6 a 10 años: 26 días hábiles. </a:t>
            </a:r>
          </a:p>
          <a:p>
            <a:pPr algn="just"/>
            <a:r>
              <a:rPr lang="es-CR" sz="2400" kern="50" dirty="0">
                <a:effectLst/>
                <a:latin typeface="Roboto" panose="02000000000000000000" pitchFamily="2" charset="0"/>
                <a:ea typeface="Roboto" panose="02000000000000000000" pitchFamily="2" charset="0"/>
                <a:cs typeface="Roboto" panose="02000000000000000000" pitchFamily="2" charset="0"/>
              </a:rPr>
              <a:t>De 11 a 20 años: 30 días hábiles. </a:t>
            </a:r>
          </a:p>
          <a:p>
            <a:pPr algn="just"/>
            <a:r>
              <a:rPr lang="es-CR" sz="2400" kern="50" dirty="0">
                <a:effectLst/>
                <a:latin typeface="Roboto" panose="02000000000000000000" pitchFamily="2" charset="0"/>
                <a:ea typeface="Roboto" panose="02000000000000000000" pitchFamily="2" charset="0"/>
                <a:cs typeface="Roboto" panose="02000000000000000000" pitchFamily="2" charset="0"/>
              </a:rPr>
              <a:t>De 21 años en adelante: 34 días hábiles. </a:t>
            </a:r>
          </a:p>
          <a:p>
            <a:pPr algn="just"/>
            <a:endParaRPr lang="es-CR" dirty="0"/>
          </a:p>
          <a:p>
            <a:pPr marL="0" indent="0">
              <a:buNone/>
            </a:pPr>
            <a:endParaRPr lang="es-CR" dirty="0"/>
          </a:p>
        </p:txBody>
      </p:sp>
    </p:spTree>
    <p:extLst>
      <p:ext uri="{BB962C8B-B14F-4D97-AF65-F5344CB8AC3E}">
        <p14:creationId xmlns:p14="http://schemas.microsoft.com/office/powerpoint/2010/main" val="3603363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0B3D553D-598F-FFE4-2316-8DA5D70F22C0}"/>
              </a:ext>
            </a:extLst>
          </p:cNvPr>
          <p:cNvPicPr>
            <a:picLocks noChangeAspect="1"/>
          </p:cNvPicPr>
          <p:nvPr/>
        </p:nvPicPr>
        <p:blipFill rotWithShape="1">
          <a:blip r:embed="rId2">
            <a:extLst>
              <a:ext uri="{28A0092B-C50C-407E-A947-70E740481C1C}">
                <a14:useLocalDpi xmlns:a14="http://schemas.microsoft.com/office/drawing/2010/main" val="0"/>
              </a:ext>
            </a:extLst>
          </a:blip>
          <a:srcRect l="88542"/>
          <a:stretch/>
        </p:blipFill>
        <p:spPr>
          <a:xfrm>
            <a:off x="10795000" y="0"/>
            <a:ext cx="1397000" cy="6858000"/>
          </a:xfrm>
          <a:prstGeom prst="rect">
            <a:avLst/>
          </a:prstGeom>
        </p:spPr>
      </p:pic>
      <p:pic>
        <p:nvPicPr>
          <p:cNvPr id="9" name="Imagen 8">
            <a:extLst>
              <a:ext uri="{FF2B5EF4-FFF2-40B4-BE49-F238E27FC236}">
                <a16:creationId xmlns:a16="http://schemas.microsoft.com/office/drawing/2014/main" id="{3C101D01-2DA6-F782-4EA0-9FBA9C4282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20796" y="2821351"/>
            <a:ext cx="648092" cy="850499"/>
          </a:xfrm>
          <a:prstGeom prst="rect">
            <a:avLst/>
          </a:prstGeom>
        </p:spPr>
      </p:pic>
      <p:sp>
        <p:nvSpPr>
          <p:cNvPr id="5" name="Título 4">
            <a:extLst>
              <a:ext uri="{FF2B5EF4-FFF2-40B4-BE49-F238E27FC236}">
                <a16:creationId xmlns:a16="http://schemas.microsoft.com/office/drawing/2014/main" id="{93E5CDCD-FA1D-1D22-D9F5-0BC7CE7EEC5E}"/>
              </a:ext>
            </a:extLst>
          </p:cNvPr>
          <p:cNvSpPr>
            <a:spLocks noGrp="1"/>
          </p:cNvSpPr>
          <p:nvPr>
            <p:ph type="title"/>
          </p:nvPr>
        </p:nvSpPr>
        <p:spPr>
          <a:xfrm>
            <a:off x="838200" y="365125"/>
            <a:ext cx="9782060" cy="1325563"/>
          </a:xfrm>
        </p:spPr>
        <p:txBody>
          <a:bodyPr>
            <a:normAutofit/>
          </a:bodyPr>
          <a:lstStyle/>
          <a:p>
            <a:r>
              <a:rPr lang="es-CR" sz="4000" b="1" dirty="0">
                <a:solidFill>
                  <a:srgbClr val="1F4F9E"/>
                </a:solidFill>
                <a:latin typeface="Roboto" panose="02000000000000000000" pitchFamily="2" charset="0"/>
                <a:ea typeface="Roboto" panose="02000000000000000000" pitchFamily="2" charset="0"/>
              </a:rPr>
              <a:t>Normativa que debe conocer:</a:t>
            </a:r>
            <a:endParaRPr lang="es-CR" sz="4000" b="1" dirty="0"/>
          </a:p>
        </p:txBody>
      </p:sp>
      <p:sp>
        <p:nvSpPr>
          <p:cNvPr id="7" name="Marcador de contenido 6">
            <a:extLst>
              <a:ext uri="{FF2B5EF4-FFF2-40B4-BE49-F238E27FC236}">
                <a16:creationId xmlns:a16="http://schemas.microsoft.com/office/drawing/2014/main" id="{1C73332A-AF49-C7F3-37EC-B176C207155A}"/>
              </a:ext>
            </a:extLst>
          </p:cNvPr>
          <p:cNvSpPr>
            <a:spLocks noGrp="1"/>
          </p:cNvSpPr>
          <p:nvPr>
            <p:ph idx="1"/>
          </p:nvPr>
        </p:nvSpPr>
        <p:spPr>
          <a:xfrm>
            <a:off x="838200" y="1825625"/>
            <a:ext cx="9956800" cy="2911628"/>
          </a:xfrm>
        </p:spPr>
        <p:txBody>
          <a:bodyPr/>
          <a:lstStyle/>
          <a:p>
            <a:pPr marL="0" indent="0" algn="just">
              <a:buNone/>
            </a:pPr>
            <a:r>
              <a:rPr lang="es-CR" sz="2400" b="1" kern="50" dirty="0">
                <a:effectLst/>
                <a:latin typeface="Roboto" panose="02000000000000000000" pitchFamily="2" charset="0"/>
                <a:ea typeface="Roboto" panose="02000000000000000000" pitchFamily="2" charset="0"/>
                <a:cs typeface="Roboto" panose="02000000000000000000" pitchFamily="2" charset="0"/>
              </a:rPr>
              <a:t>Artículo 15:  </a:t>
            </a:r>
            <a:r>
              <a:rPr lang="es-CR" sz="2400" kern="50" dirty="0">
                <a:effectLst/>
                <a:latin typeface="Roboto" panose="02000000000000000000" pitchFamily="2" charset="0"/>
                <a:ea typeface="Roboto" panose="02000000000000000000" pitchFamily="2" charset="0"/>
                <a:cs typeface="Roboto" panose="02000000000000000000" pitchFamily="2" charset="0"/>
              </a:rPr>
              <a:t>El Director de cada unidad académica o administrativa adecuará, de </a:t>
            </a:r>
            <a:r>
              <a:rPr lang="es-CR" sz="2400" b="1" kern="50" dirty="0">
                <a:effectLst/>
                <a:latin typeface="Roboto" panose="02000000000000000000" pitchFamily="2" charset="0"/>
                <a:ea typeface="Roboto" panose="02000000000000000000" pitchFamily="2" charset="0"/>
                <a:cs typeface="Roboto" panose="02000000000000000000" pitchFamily="2" charset="0"/>
              </a:rPr>
              <a:t>común acuerdo con sus trabajadores, la distribución y el disfrute de sus vacaciones</a:t>
            </a:r>
            <a:r>
              <a:rPr lang="es-CR" sz="2400" kern="50" dirty="0">
                <a:effectLst/>
                <a:latin typeface="Roboto" panose="02000000000000000000" pitchFamily="2" charset="0"/>
                <a:ea typeface="Roboto" panose="02000000000000000000" pitchFamily="2" charset="0"/>
                <a:cs typeface="Roboto" panose="02000000000000000000" pitchFamily="2" charset="0"/>
              </a:rPr>
              <a:t>. En todo caso, previo al disfrute de éstas, </a:t>
            </a:r>
            <a:r>
              <a:rPr lang="es-CR" sz="2400" b="1" kern="50" dirty="0">
                <a:effectLst/>
                <a:latin typeface="Roboto" panose="02000000000000000000" pitchFamily="2" charset="0"/>
                <a:ea typeface="Roboto" panose="02000000000000000000" pitchFamily="2" charset="0"/>
                <a:cs typeface="Roboto" panose="02000000000000000000" pitchFamily="2" charset="0"/>
              </a:rPr>
              <a:t>el trabajador deberá llenar el formulario correspondiente</a:t>
            </a:r>
            <a:r>
              <a:rPr lang="es-CR" sz="2400" kern="50" dirty="0">
                <a:effectLst/>
                <a:latin typeface="Roboto" panose="02000000000000000000" pitchFamily="2" charset="0"/>
                <a:ea typeface="Roboto" panose="02000000000000000000" pitchFamily="2" charset="0"/>
                <a:cs typeface="Roboto" panose="02000000000000000000" pitchFamily="2" charset="0"/>
              </a:rPr>
              <a:t>. </a:t>
            </a:r>
          </a:p>
          <a:p>
            <a:pPr marL="0" indent="0" algn="just">
              <a:buNone/>
            </a:pPr>
            <a:r>
              <a:rPr lang="es-CR" sz="2400" kern="50" dirty="0">
                <a:effectLst/>
                <a:latin typeface="Roboto" panose="02000000000000000000" pitchFamily="2" charset="0"/>
                <a:ea typeface="Roboto" panose="02000000000000000000" pitchFamily="2" charset="0"/>
                <a:cs typeface="Roboto" panose="02000000000000000000" pitchFamily="2" charset="0"/>
              </a:rPr>
              <a:t>En el transcurso del disfrute de vacaciones de un trabajador, el representante institucional tomará las previsiones necesarias para que el trabajo no se acumule. </a:t>
            </a:r>
          </a:p>
          <a:p>
            <a:pPr algn="just"/>
            <a:endParaRPr lang="es-CR" dirty="0"/>
          </a:p>
          <a:p>
            <a:pPr marL="0" indent="0">
              <a:buNone/>
            </a:pPr>
            <a:endParaRPr lang="es-CR" dirty="0"/>
          </a:p>
        </p:txBody>
      </p:sp>
    </p:spTree>
    <p:extLst>
      <p:ext uri="{BB962C8B-B14F-4D97-AF65-F5344CB8AC3E}">
        <p14:creationId xmlns:p14="http://schemas.microsoft.com/office/powerpoint/2010/main" val="4280972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0B3D553D-598F-FFE4-2316-8DA5D70F22C0}"/>
              </a:ext>
            </a:extLst>
          </p:cNvPr>
          <p:cNvPicPr>
            <a:picLocks noChangeAspect="1"/>
          </p:cNvPicPr>
          <p:nvPr/>
        </p:nvPicPr>
        <p:blipFill rotWithShape="1">
          <a:blip r:embed="rId2">
            <a:extLst>
              <a:ext uri="{28A0092B-C50C-407E-A947-70E740481C1C}">
                <a14:useLocalDpi xmlns:a14="http://schemas.microsoft.com/office/drawing/2010/main" val="0"/>
              </a:ext>
            </a:extLst>
          </a:blip>
          <a:srcRect l="88542"/>
          <a:stretch/>
        </p:blipFill>
        <p:spPr>
          <a:xfrm>
            <a:off x="10795000" y="0"/>
            <a:ext cx="1397000" cy="6858000"/>
          </a:xfrm>
          <a:prstGeom prst="rect">
            <a:avLst/>
          </a:prstGeom>
        </p:spPr>
      </p:pic>
      <p:pic>
        <p:nvPicPr>
          <p:cNvPr id="9" name="Imagen 8">
            <a:extLst>
              <a:ext uri="{FF2B5EF4-FFF2-40B4-BE49-F238E27FC236}">
                <a16:creationId xmlns:a16="http://schemas.microsoft.com/office/drawing/2014/main" id="{3C101D01-2DA6-F782-4EA0-9FBA9C4282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20796" y="2821351"/>
            <a:ext cx="648092" cy="850499"/>
          </a:xfrm>
          <a:prstGeom prst="rect">
            <a:avLst/>
          </a:prstGeom>
        </p:spPr>
      </p:pic>
      <p:sp>
        <p:nvSpPr>
          <p:cNvPr id="5" name="Título 4">
            <a:extLst>
              <a:ext uri="{FF2B5EF4-FFF2-40B4-BE49-F238E27FC236}">
                <a16:creationId xmlns:a16="http://schemas.microsoft.com/office/drawing/2014/main" id="{93E5CDCD-FA1D-1D22-D9F5-0BC7CE7EEC5E}"/>
              </a:ext>
            </a:extLst>
          </p:cNvPr>
          <p:cNvSpPr>
            <a:spLocks noGrp="1"/>
          </p:cNvSpPr>
          <p:nvPr>
            <p:ph type="title"/>
          </p:nvPr>
        </p:nvSpPr>
        <p:spPr>
          <a:xfrm>
            <a:off x="838200" y="365125"/>
            <a:ext cx="9782060" cy="1325563"/>
          </a:xfrm>
        </p:spPr>
        <p:txBody>
          <a:bodyPr>
            <a:normAutofit/>
          </a:bodyPr>
          <a:lstStyle/>
          <a:p>
            <a:r>
              <a:rPr lang="es-CR" sz="4000" b="1" dirty="0">
                <a:solidFill>
                  <a:srgbClr val="1F4F9E"/>
                </a:solidFill>
                <a:latin typeface="Roboto" panose="02000000000000000000" pitchFamily="2" charset="0"/>
                <a:ea typeface="Roboto" panose="02000000000000000000" pitchFamily="2" charset="0"/>
              </a:rPr>
              <a:t>Normativa que debe conocer:</a:t>
            </a:r>
            <a:endParaRPr lang="es-CR" sz="4000" b="1" dirty="0"/>
          </a:p>
        </p:txBody>
      </p:sp>
      <p:sp>
        <p:nvSpPr>
          <p:cNvPr id="7" name="Marcador de contenido 6">
            <a:extLst>
              <a:ext uri="{FF2B5EF4-FFF2-40B4-BE49-F238E27FC236}">
                <a16:creationId xmlns:a16="http://schemas.microsoft.com/office/drawing/2014/main" id="{1C73332A-AF49-C7F3-37EC-B176C207155A}"/>
              </a:ext>
            </a:extLst>
          </p:cNvPr>
          <p:cNvSpPr>
            <a:spLocks noGrp="1"/>
          </p:cNvSpPr>
          <p:nvPr>
            <p:ph idx="1"/>
          </p:nvPr>
        </p:nvSpPr>
        <p:spPr>
          <a:xfrm>
            <a:off x="838200" y="1322024"/>
            <a:ext cx="9956800" cy="4854939"/>
          </a:xfrm>
        </p:spPr>
        <p:txBody>
          <a:bodyPr>
            <a:normAutofit fontScale="77500" lnSpcReduction="20000"/>
          </a:bodyPr>
          <a:lstStyle/>
          <a:p>
            <a:pPr marL="0" indent="0" algn="just">
              <a:buNone/>
            </a:pPr>
            <a:r>
              <a:rPr lang="es-CR" sz="3600" b="1" dirty="0">
                <a:solidFill>
                  <a:srgbClr val="1F4F9E"/>
                </a:solidFill>
                <a:latin typeface="Roboto" panose="02000000000000000000" pitchFamily="2" charset="0"/>
                <a:ea typeface="Roboto" panose="02000000000000000000" pitchFamily="2" charset="0"/>
                <a:cs typeface="Roboto" panose="02000000000000000000" pitchFamily="2" charset="0"/>
              </a:rPr>
              <a:t>Reglamento de Vacaciones UNA </a:t>
            </a:r>
          </a:p>
          <a:p>
            <a:pPr marL="0" indent="0" algn="just">
              <a:buNone/>
            </a:pPr>
            <a:endParaRPr lang="es-CR" sz="2200" b="1" dirty="0">
              <a:latin typeface="Roboto" panose="02000000000000000000" pitchFamily="2" charset="0"/>
              <a:ea typeface="Roboto" panose="02000000000000000000" pitchFamily="2" charset="0"/>
              <a:cs typeface="Roboto" panose="02000000000000000000" pitchFamily="2" charset="0"/>
            </a:endParaRPr>
          </a:p>
          <a:p>
            <a:pPr marL="0" indent="0" algn="just">
              <a:buNone/>
            </a:pPr>
            <a:r>
              <a:rPr lang="es-CR" sz="2200" b="1" dirty="0">
                <a:latin typeface="Roboto" panose="02000000000000000000" pitchFamily="2" charset="0"/>
                <a:ea typeface="Roboto" panose="02000000000000000000" pitchFamily="2" charset="0"/>
                <a:cs typeface="Roboto" panose="02000000000000000000" pitchFamily="2" charset="0"/>
              </a:rPr>
              <a:t>Artículo 5: Obligaciones del Superior Jerárquico:</a:t>
            </a:r>
          </a:p>
          <a:p>
            <a:pPr marL="342900" indent="-342900" algn="just">
              <a:lnSpc>
                <a:spcPct val="104000"/>
              </a:lnSpc>
              <a:spcAft>
                <a:spcPts val="800"/>
              </a:spcAft>
              <a:buFont typeface="+mj-lt"/>
              <a:buAutoNum type="alphaLcParenR"/>
            </a:pPr>
            <a:r>
              <a:rPr lang="es-CR" sz="2200" b="1" dirty="0">
                <a:effectLst/>
                <a:latin typeface="Roboto" panose="02000000000000000000" pitchFamily="2" charset="0"/>
                <a:ea typeface="Roboto" panose="02000000000000000000" pitchFamily="2" charset="0"/>
                <a:cs typeface="Roboto" panose="02000000000000000000" pitchFamily="2" charset="0"/>
              </a:rPr>
              <a:t>Programar anualmente el disfrute de vacaciones del personal a su cargo</a:t>
            </a:r>
            <a:r>
              <a:rPr lang="es-CR" sz="2200" dirty="0">
                <a:effectLst/>
                <a:latin typeface="Roboto" panose="02000000000000000000" pitchFamily="2" charset="0"/>
                <a:ea typeface="Roboto" panose="02000000000000000000" pitchFamily="2" charset="0"/>
                <a:cs typeface="Roboto" panose="02000000000000000000" pitchFamily="2" charset="0"/>
              </a:rPr>
              <a:t>, de acuerdo con el Código de Trabajo, artículo 155; la Convención Colectiva, las disposiciones del Consejo Universitario y este reglamento.</a:t>
            </a:r>
          </a:p>
          <a:p>
            <a:pPr marL="342900" indent="-342900" algn="just">
              <a:lnSpc>
                <a:spcPct val="104000"/>
              </a:lnSpc>
              <a:spcAft>
                <a:spcPts val="800"/>
              </a:spcAft>
              <a:buFont typeface="+mj-lt"/>
              <a:buAutoNum type="alphaLcParenR"/>
            </a:pPr>
            <a:r>
              <a:rPr lang="es-CR" sz="2200" b="1" dirty="0">
                <a:effectLst/>
                <a:latin typeface="Roboto" panose="02000000000000000000" pitchFamily="2" charset="0"/>
                <a:ea typeface="Roboto" panose="02000000000000000000" pitchFamily="2" charset="0"/>
                <a:cs typeface="Roboto" panose="02000000000000000000" pitchFamily="2" charset="0"/>
              </a:rPr>
              <a:t>Asignar una persona (…), en lo referente al control y seguimiento de vacaciones </a:t>
            </a:r>
            <a:r>
              <a:rPr lang="es-CR" sz="2200" dirty="0">
                <a:effectLst/>
                <a:latin typeface="Roboto" panose="02000000000000000000" pitchFamily="2" charset="0"/>
                <a:ea typeface="Roboto" panose="02000000000000000000" pitchFamily="2" charset="0"/>
                <a:cs typeface="Roboto" panose="02000000000000000000" pitchFamily="2" charset="0"/>
              </a:rPr>
              <a:t>del personal de sus respectivas instancias. </a:t>
            </a:r>
          </a:p>
          <a:p>
            <a:pPr marL="342900" indent="-342900" algn="just">
              <a:lnSpc>
                <a:spcPct val="104000"/>
              </a:lnSpc>
              <a:spcAft>
                <a:spcPts val="800"/>
              </a:spcAft>
              <a:buFont typeface="+mj-lt"/>
              <a:buAutoNum type="alphaLcParenR"/>
            </a:pPr>
            <a:r>
              <a:rPr lang="es-CR" sz="2200" b="1" dirty="0">
                <a:effectLst/>
                <a:latin typeface="Roboto" panose="02000000000000000000" pitchFamily="2" charset="0"/>
                <a:ea typeface="Roboto" panose="02000000000000000000" pitchFamily="2" charset="0"/>
                <a:cs typeface="Roboto" panose="02000000000000000000" pitchFamily="2" charset="0"/>
              </a:rPr>
              <a:t>Verificar que las vacaciones del personal a su cargo</a:t>
            </a:r>
            <a:r>
              <a:rPr lang="es-CR" sz="2200" dirty="0">
                <a:effectLst/>
                <a:latin typeface="Roboto" panose="02000000000000000000" pitchFamily="2" charset="0"/>
                <a:ea typeface="Roboto" panose="02000000000000000000" pitchFamily="2" charset="0"/>
                <a:cs typeface="Roboto" panose="02000000000000000000" pitchFamily="2" charset="0"/>
              </a:rPr>
              <a:t>, efectivamente, se disfruten conforme a estas disposiciones.</a:t>
            </a:r>
          </a:p>
          <a:p>
            <a:pPr marL="342900" indent="-342900" algn="just">
              <a:lnSpc>
                <a:spcPct val="104000"/>
              </a:lnSpc>
              <a:spcAft>
                <a:spcPts val="800"/>
              </a:spcAft>
              <a:buFont typeface="+mj-lt"/>
              <a:buAutoNum type="alphaLcParenR"/>
            </a:pPr>
            <a:r>
              <a:rPr lang="es-CR" sz="2200" dirty="0">
                <a:effectLst/>
                <a:latin typeface="Roboto" panose="02000000000000000000" pitchFamily="2" charset="0"/>
                <a:ea typeface="Roboto" panose="02000000000000000000" pitchFamily="2" charset="0"/>
                <a:cs typeface="Roboto" panose="02000000000000000000" pitchFamily="2" charset="0"/>
              </a:rPr>
              <a:t>Establecer las medidas de control necesarias para evitar la acumulación de vacaciones y para que el adelanto de vacaciones se produzca únicamente por recesos, cierres institucionales, o por solicitud motivada en casos de necesidad o fuerza mayor…. </a:t>
            </a:r>
          </a:p>
          <a:p>
            <a:pPr marL="0" indent="0" algn="just">
              <a:lnSpc>
                <a:spcPct val="104000"/>
              </a:lnSpc>
              <a:spcAft>
                <a:spcPts val="800"/>
              </a:spcAft>
              <a:buNone/>
            </a:pPr>
            <a:r>
              <a:rPr lang="es-CR" sz="2200" i="1" dirty="0">
                <a:effectLst/>
                <a:latin typeface="Roboto" panose="02000000000000000000" pitchFamily="2" charset="0"/>
                <a:ea typeface="Roboto" panose="02000000000000000000" pitchFamily="2" charset="0"/>
                <a:cs typeface="Roboto" panose="02000000000000000000" pitchFamily="2" charset="0"/>
              </a:rPr>
              <a:t>Modificado según el oficio UNA-SCU-ACUE-230-2024.</a:t>
            </a:r>
            <a:endParaRPr lang="es-CR" sz="2200" dirty="0">
              <a:effectLst/>
              <a:latin typeface="Roboto" panose="02000000000000000000" pitchFamily="2" charset="0"/>
              <a:ea typeface="Roboto" panose="02000000000000000000" pitchFamily="2" charset="0"/>
              <a:cs typeface="Roboto" panose="02000000000000000000" pitchFamily="2" charset="0"/>
            </a:endParaRPr>
          </a:p>
          <a:p>
            <a:pPr marL="0" indent="0" algn="just">
              <a:buNone/>
            </a:pPr>
            <a:endParaRPr lang="es-CR" dirty="0"/>
          </a:p>
        </p:txBody>
      </p:sp>
    </p:spTree>
    <p:extLst>
      <p:ext uri="{BB962C8B-B14F-4D97-AF65-F5344CB8AC3E}">
        <p14:creationId xmlns:p14="http://schemas.microsoft.com/office/powerpoint/2010/main" val="148879753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1695</TotalTime>
  <Words>1571</Words>
  <Application>Microsoft Office PowerPoint</Application>
  <PresentationFormat>Panorámica</PresentationFormat>
  <Paragraphs>113</Paragraphs>
  <Slides>19</Slides>
  <Notes>6</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19</vt:i4>
      </vt:variant>
    </vt:vector>
  </HeadingPairs>
  <TitlesOfParts>
    <vt:vector size="26" baseType="lpstr">
      <vt:lpstr>Aptos</vt:lpstr>
      <vt:lpstr>Aptos Display</vt:lpstr>
      <vt:lpstr>Arial</vt:lpstr>
      <vt:lpstr>Calibri</vt:lpstr>
      <vt:lpstr>Courier New</vt:lpstr>
      <vt:lpstr>Roboto</vt:lpstr>
      <vt:lpstr>Tema de Office</vt:lpstr>
      <vt:lpstr>Presentación de PowerPoint</vt:lpstr>
      <vt:lpstr>REGISTRO Y CONTROL DE VACACIONES DEL PERSONAL DE ARES-PPAA POR INTERMEDIACIÓN LABORAL FUNDAUNA</vt:lpstr>
      <vt:lpstr>Normativa que debe conocer:</vt:lpstr>
      <vt:lpstr>Normativa que debe conocer:</vt:lpstr>
      <vt:lpstr>Normativa que debe conocer:</vt:lpstr>
      <vt:lpstr>Normativa que debe conocer:</vt:lpstr>
      <vt:lpstr>Normativa que debe conocer:</vt:lpstr>
      <vt:lpstr>Normativa que debe conocer:</vt:lpstr>
      <vt:lpstr>Normativa que debe conocer:</vt:lpstr>
      <vt:lpstr>Normativa que debe conocer:</vt:lpstr>
      <vt:lpstr>Normativa que debe conocer:</vt:lpstr>
      <vt:lpstr>Normativa que debe conocer:</vt:lpstr>
      <vt:lpstr>Aspectos importantes:</vt:lpstr>
      <vt:lpstr>Actualización Provisión de Vacaciones</vt:lpstr>
      <vt:lpstr>Liquidación de Vacaciones</vt:lpstr>
      <vt:lpstr>Devolución Provisión de Vacaciones</vt:lpstr>
      <vt:lpstr>Rubros de liquidación o traslado por medio de FUNDAUNA    </vt:lpstr>
      <vt:lpstr>Espacio de consultas, dudas…</vt:lpstr>
      <vt:lpstr>Contáctenos: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YOSELYN MASIS CESPEDES</dc:creator>
  <cp:lastModifiedBy>YULIANA CHAVARRIA BRENES</cp:lastModifiedBy>
  <cp:revision>28</cp:revision>
  <dcterms:created xsi:type="dcterms:W3CDTF">2024-05-07T17:25:55Z</dcterms:created>
  <dcterms:modified xsi:type="dcterms:W3CDTF">2024-09-11T09:02:28Z</dcterms:modified>
</cp:coreProperties>
</file>